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diagrams/colors2.xml" ContentType="application/vnd.openxmlformats-officedocument.drawingml.diagramColors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5" r:id="rId2"/>
    <p:sldMasterId id="2147483648" r:id="rId3"/>
  </p:sldMasterIdLst>
  <p:notesMasterIdLst>
    <p:notesMasterId r:id="rId24"/>
  </p:notesMasterIdLst>
  <p:handoutMasterIdLst>
    <p:handoutMasterId r:id="rId25"/>
  </p:handoutMasterIdLst>
  <p:sldIdLst>
    <p:sldId id="289" r:id="rId4"/>
    <p:sldId id="291" r:id="rId5"/>
    <p:sldId id="293" r:id="rId6"/>
    <p:sldId id="294" r:id="rId7"/>
    <p:sldId id="316" r:id="rId8"/>
    <p:sldId id="325" r:id="rId9"/>
    <p:sldId id="331" r:id="rId10"/>
    <p:sldId id="318" r:id="rId11"/>
    <p:sldId id="295" r:id="rId12"/>
    <p:sldId id="321" r:id="rId13"/>
    <p:sldId id="296" r:id="rId14"/>
    <p:sldId id="298" r:id="rId15"/>
    <p:sldId id="326" r:id="rId16"/>
    <p:sldId id="302" r:id="rId17"/>
    <p:sldId id="327" r:id="rId18"/>
    <p:sldId id="328" r:id="rId19"/>
    <p:sldId id="332" r:id="rId20"/>
    <p:sldId id="330" r:id="rId21"/>
    <p:sldId id="315" r:id="rId22"/>
    <p:sldId id="329" r:id="rId23"/>
  </p:sldIdLst>
  <p:sldSz cx="10045700" cy="7339013"/>
  <p:notesSz cx="9917113" cy="6788150"/>
  <p:defaultTextStyle>
    <a:defPPr>
      <a:defRPr lang="pt-BR"/>
    </a:defPPr>
    <a:lvl1pPr algn="l" defTabSz="9921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95300" indent="-38100" algn="l" defTabSz="9921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92188" indent="-77788" algn="l" defTabSz="9921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489075" indent="-117475" algn="l" defTabSz="9921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985963" indent="-157163" algn="l" defTabSz="9921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CC66"/>
    <a:srgbClr val="006600"/>
    <a:srgbClr val="008000"/>
    <a:srgbClr val="FF00FF"/>
    <a:srgbClr val="6600FF"/>
    <a:srgbClr val="3333FF"/>
    <a:srgbClr val="0033CC"/>
    <a:srgbClr val="0000FF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56" y="1074"/>
      </p:cViewPr>
      <p:guideLst>
        <p:guide orient="horz" pos="2312"/>
        <p:guide pos="316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918" y="-96"/>
      </p:cViewPr>
      <p:guideLst>
        <p:guide orient="horz" pos="2138"/>
        <p:guide pos="31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187851-1C71-4472-BDDE-CFB292CCE848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B6DA1C29-DACC-48A2-87F1-41216072A517}">
      <dgm:prSet phldrT="[Text]" custT="1"/>
      <dgm:spPr>
        <a:solidFill>
          <a:schemeClr val="bg2"/>
        </a:solidFill>
        <a:ln>
          <a:solidFill>
            <a:schemeClr val="bg2"/>
          </a:solidFill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pt-PT" sz="1800" b="1" dirty="0" smtClean="0">
              <a:solidFill>
                <a:srgbClr val="008000"/>
              </a:solidFill>
            </a:rPr>
            <a:t>Preferential Trade Area (PTA)</a:t>
          </a:r>
          <a:endParaRPr lang="en-US" sz="1800" b="1" dirty="0">
            <a:solidFill>
              <a:srgbClr val="008000"/>
            </a:solidFill>
          </a:endParaRPr>
        </a:p>
      </dgm:t>
    </dgm:pt>
    <dgm:pt modelId="{54E30DCC-AE25-48E7-8351-9E78216A0B9A}" type="parTrans" cxnId="{097AE283-8A47-4731-A86C-736F8226CF4C}">
      <dgm:prSet/>
      <dgm:spPr/>
      <dgm:t>
        <a:bodyPr/>
        <a:lstStyle/>
        <a:p>
          <a:endParaRPr lang="en-US"/>
        </a:p>
      </dgm:t>
    </dgm:pt>
    <dgm:pt modelId="{E17945D1-2FDA-400A-98C4-27501054C532}" type="sibTrans" cxnId="{097AE283-8A47-4731-A86C-736F8226CF4C}">
      <dgm:prSet/>
      <dgm:spPr/>
      <dgm:t>
        <a:bodyPr/>
        <a:lstStyle/>
        <a:p>
          <a:endParaRPr lang="en-US"/>
        </a:p>
      </dgm:t>
    </dgm:pt>
    <dgm:pt modelId="{8D9F58F3-58D4-460B-AEBB-DBD3FBD0D591}">
      <dgm:prSet phldrT="[Text]" custT="1"/>
      <dgm:spPr>
        <a:solidFill>
          <a:schemeClr val="bg2">
            <a:lumMod val="75000"/>
          </a:schemeClr>
        </a:solidFill>
        <a:ln>
          <a:solidFill>
            <a:schemeClr val="bg2">
              <a:lumMod val="90000"/>
            </a:schemeClr>
          </a:solidFill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pt-PT" sz="1800" b="1" dirty="0" smtClean="0">
              <a:solidFill>
                <a:srgbClr val="006600"/>
              </a:solidFill>
            </a:rPr>
            <a:t>Free Trade Area (FTA)</a:t>
          </a:r>
          <a:endParaRPr lang="en-US" sz="1800" b="1" dirty="0">
            <a:solidFill>
              <a:srgbClr val="006600"/>
            </a:solidFill>
          </a:endParaRPr>
        </a:p>
      </dgm:t>
    </dgm:pt>
    <dgm:pt modelId="{678F741B-AA70-411D-93A9-6D86CE2B83F5}" type="parTrans" cxnId="{F61CB44E-A2F1-4FD3-8D79-D2480AA9F576}">
      <dgm:prSet/>
      <dgm:spPr/>
      <dgm:t>
        <a:bodyPr/>
        <a:lstStyle/>
        <a:p>
          <a:endParaRPr lang="en-US"/>
        </a:p>
      </dgm:t>
    </dgm:pt>
    <dgm:pt modelId="{E4B9A131-CCCF-41A5-B743-6B74CAC4E4D9}" type="sibTrans" cxnId="{F61CB44E-A2F1-4FD3-8D79-D2480AA9F576}">
      <dgm:prSet/>
      <dgm:spPr/>
      <dgm:t>
        <a:bodyPr/>
        <a:lstStyle/>
        <a:p>
          <a:endParaRPr lang="en-US"/>
        </a:p>
      </dgm:t>
    </dgm:pt>
    <dgm:pt modelId="{B29052C6-1FC5-4F5F-8F8B-F4E65DAD9EAD}">
      <dgm:prSet phldrT="[Text]" custT="1"/>
      <dgm:spPr>
        <a:solidFill>
          <a:srgbClr val="92D050"/>
        </a:solidFill>
        <a:ln>
          <a:solidFill>
            <a:srgbClr val="92D050"/>
          </a:solidFill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pt-PT" sz="1800" b="1" dirty="0" smtClean="0">
              <a:solidFill>
                <a:srgbClr val="FF0000"/>
              </a:solidFill>
            </a:rPr>
            <a:t>Customs Union (CU)</a:t>
          </a:r>
          <a:endParaRPr lang="en-US" sz="1800" b="1" dirty="0">
            <a:solidFill>
              <a:srgbClr val="FF0000"/>
            </a:solidFill>
          </a:endParaRPr>
        </a:p>
      </dgm:t>
    </dgm:pt>
    <dgm:pt modelId="{6028A7D8-33E3-48D7-AEAC-4767A81E1709}" type="parTrans" cxnId="{353AA96E-6C6F-4DB2-8208-63DC9A4C0949}">
      <dgm:prSet/>
      <dgm:spPr/>
      <dgm:t>
        <a:bodyPr/>
        <a:lstStyle/>
        <a:p>
          <a:endParaRPr lang="en-US"/>
        </a:p>
      </dgm:t>
    </dgm:pt>
    <dgm:pt modelId="{CAF76D63-D8BE-4B3B-B486-8BD9F4152DF5}" type="sibTrans" cxnId="{353AA96E-6C6F-4DB2-8208-63DC9A4C0949}">
      <dgm:prSet/>
      <dgm:spPr/>
      <dgm:t>
        <a:bodyPr/>
        <a:lstStyle/>
        <a:p>
          <a:endParaRPr lang="en-US"/>
        </a:p>
      </dgm:t>
    </dgm:pt>
    <dgm:pt modelId="{6FA10AF6-F0BD-4EF6-BFF2-1641C8E0FE7A}">
      <dgm:prSet phldrT="[Text]" custT="1"/>
      <dgm:spPr>
        <a:solidFill>
          <a:srgbClr val="FFFF00"/>
        </a:solidFill>
        <a:ln>
          <a:solidFill>
            <a:srgbClr val="7030A0"/>
          </a:solidFill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pt-PT" sz="1800" b="1" dirty="0" smtClean="0">
              <a:solidFill>
                <a:srgbClr val="FF00FF"/>
              </a:solidFill>
            </a:rPr>
            <a:t>Common Market</a:t>
          </a:r>
          <a:endParaRPr lang="en-US" sz="1800" b="1" dirty="0">
            <a:solidFill>
              <a:srgbClr val="FF00FF"/>
            </a:solidFill>
          </a:endParaRPr>
        </a:p>
      </dgm:t>
    </dgm:pt>
    <dgm:pt modelId="{7829A6C8-F106-43FD-B65C-79B296CBC4D5}" type="parTrans" cxnId="{E09C945A-95BC-45C2-BBC4-2C658D354566}">
      <dgm:prSet/>
      <dgm:spPr/>
      <dgm:t>
        <a:bodyPr/>
        <a:lstStyle/>
        <a:p>
          <a:endParaRPr lang="en-US"/>
        </a:p>
      </dgm:t>
    </dgm:pt>
    <dgm:pt modelId="{4BDB8406-9FAF-40FF-B735-9C9F7331BC4A}" type="sibTrans" cxnId="{E09C945A-95BC-45C2-BBC4-2C658D354566}">
      <dgm:prSet/>
      <dgm:spPr/>
      <dgm:t>
        <a:bodyPr/>
        <a:lstStyle/>
        <a:p>
          <a:endParaRPr lang="en-US"/>
        </a:p>
      </dgm:t>
    </dgm:pt>
    <dgm:pt modelId="{AB1CEA83-C101-41F5-8AC9-F03EB70B6917}">
      <dgm:prSet phldrT="[Text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accent3">
              <a:lumMod val="40000"/>
              <a:lumOff val="60000"/>
            </a:schemeClr>
          </a:solidFill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pt-PT" sz="1800" b="1" dirty="0" smtClean="0">
              <a:solidFill>
                <a:srgbClr val="100264"/>
              </a:solidFill>
            </a:rPr>
            <a:t>Economic Union</a:t>
          </a:r>
          <a:endParaRPr lang="en-US" sz="1800" b="1" dirty="0">
            <a:solidFill>
              <a:srgbClr val="100264"/>
            </a:solidFill>
          </a:endParaRPr>
        </a:p>
      </dgm:t>
    </dgm:pt>
    <dgm:pt modelId="{80D05BA4-4FA6-4C37-9B7E-A2591D1AEAFB}" type="parTrans" cxnId="{F3AF2308-2C9A-42AC-B35E-9DFB9B3D535C}">
      <dgm:prSet/>
      <dgm:spPr/>
      <dgm:t>
        <a:bodyPr/>
        <a:lstStyle/>
        <a:p>
          <a:endParaRPr lang="en-US"/>
        </a:p>
      </dgm:t>
    </dgm:pt>
    <dgm:pt modelId="{AE3E65C0-508F-4F87-873A-10B0BFAC74C7}" type="sibTrans" cxnId="{F3AF2308-2C9A-42AC-B35E-9DFB9B3D535C}">
      <dgm:prSet/>
      <dgm:spPr/>
      <dgm:t>
        <a:bodyPr/>
        <a:lstStyle/>
        <a:p>
          <a:endParaRPr lang="en-US"/>
        </a:p>
      </dgm:t>
    </dgm:pt>
    <dgm:pt modelId="{87A3F8E2-7EA4-496B-8880-48846CBA4891}">
      <dgm:prSet phldrT="[Text]" custT="1"/>
      <dgm:spPr>
        <a:solidFill>
          <a:srgbClr val="FF0000"/>
        </a:solidFill>
        <a:ln>
          <a:solidFill>
            <a:srgbClr val="FF0000"/>
          </a:solidFill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pt-PT" sz="1800" b="1" dirty="0" smtClean="0">
              <a:solidFill>
                <a:schemeClr val="tx1"/>
              </a:solidFill>
            </a:rPr>
            <a:t>Political Union </a:t>
          </a:r>
          <a:endParaRPr lang="en-US" sz="1800" b="1" dirty="0">
            <a:solidFill>
              <a:schemeClr val="tx1"/>
            </a:solidFill>
          </a:endParaRPr>
        </a:p>
      </dgm:t>
    </dgm:pt>
    <dgm:pt modelId="{6D689623-CD81-456D-9BE5-384C10FD7ABE}" type="parTrans" cxnId="{8745E6B4-5FAF-4B84-AEED-A0296E1B4B93}">
      <dgm:prSet/>
      <dgm:spPr/>
      <dgm:t>
        <a:bodyPr/>
        <a:lstStyle/>
        <a:p>
          <a:endParaRPr lang="en-US"/>
        </a:p>
      </dgm:t>
    </dgm:pt>
    <dgm:pt modelId="{A0E0053D-9268-45C4-87C4-DBE7E6244923}" type="sibTrans" cxnId="{8745E6B4-5FAF-4B84-AEED-A0296E1B4B93}">
      <dgm:prSet/>
      <dgm:spPr/>
      <dgm:t>
        <a:bodyPr/>
        <a:lstStyle/>
        <a:p>
          <a:endParaRPr lang="en-US"/>
        </a:p>
      </dgm:t>
    </dgm:pt>
    <dgm:pt modelId="{2D83A78E-3CD8-4794-B08B-32A5266C824D}" type="pres">
      <dgm:prSet presAssocID="{D7187851-1C71-4472-BDDE-CFB292CCE848}" presName="Name0" presStyleCnt="0">
        <dgm:presLayoutVars>
          <dgm:dir/>
          <dgm:resizeHandles val="exact"/>
        </dgm:presLayoutVars>
      </dgm:prSet>
      <dgm:spPr/>
    </dgm:pt>
    <dgm:pt modelId="{96D39277-F7A6-41E3-AA16-7DA0412E6A17}" type="pres">
      <dgm:prSet presAssocID="{B6DA1C29-DACC-48A2-87F1-41216072A517}" presName="node" presStyleLbl="node1" presStyleIdx="0" presStyleCnt="6" custScaleY="1655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2CC823-FB4D-4B4D-9DE1-56DA7A2F3744}" type="pres">
      <dgm:prSet presAssocID="{E17945D1-2FDA-400A-98C4-27501054C532}" presName="sibTrans" presStyleLbl="sibTrans2D1" presStyleIdx="0" presStyleCnt="5"/>
      <dgm:spPr/>
      <dgm:t>
        <a:bodyPr/>
        <a:lstStyle/>
        <a:p>
          <a:endParaRPr lang="en-US"/>
        </a:p>
      </dgm:t>
    </dgm:pt>
    <dgm:pt modelId="{11C047D2-2DBB-40D4-90D1-181AB6902F83}" type="pres">
      <dgm:prSet presAssocID="{E17945D1-2FDA-400A-98C4-27501054C532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5C882482-8A71-4757-82BE-C5773F433831}" type="pres">
      <dgm:prSet presAssocID="{8D9F58F3-58D4-460B-AEBB-DBD3FBD0D591}" presName="node" presStyleLbl="node1" presStyleIdx="1" presStyleCnt="6" custScaleY="165580" custLinFactNeighborX="-109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9F83E5-EA3C-41F0-93A1-A193F456BA62}" type="pres">
      <dgm:prSet presAssocID="{E4B9A131-CCCF-41A5-B743-6B74CAC4E4D9}" presName="sibTrans" presStyleLbl="sibTrans2D1" presStyleIdx="1" presStyleCnt="5"/>
      <dgm:spPr/>
      <dgm:t>
        <a:bodyPr/>
        <a:lstStyle/>
        <a:p>
          <a:endParaRPr lang="en-US"/>
        </a:p>
      </dgm:t>
    </dgm:pt>
    <dgm:pt modelId="{6E3DC94B-46D2-4ECF-B0E6-9076CB821E59}" type="pres">
      <dgm:prSet presAssocID="{E4B9A131-CCCF-41A5-B743-6B74CAC4E4D9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7E5D98A1-708B-44D6-96E4-214BD839E718}" type="pres">
      <dgm:prSet presAssocID="{B29052C6-1FC5-4F5F-8F8B-F4E65DAD9EAD}" presName="node" presStyleLbl="node1" presStyleIdx="2" presStyleCnt="6" custScaleY="177000" custLinFactNeighborX="-203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7470ED-EF16-4BEC-9202-0BF8B49C70F9}" type="pres">
      <dgm:prSet presAssocID="{CAF76D63-D8BE-4B3B-B486-8BD9F4152DF5}" presName="sibTrans" presStyleLbl="sibTrans2D1" presStyleIdx="2" presStyleCnt="5"/>
      <dgm:spPr/>
      <dgm:t>
        <a:bodyPr/>
        <a:lstStyle/>
        <a:p>
          <a:endParaRPr lang="en-US"/>
        </a:p>
      </dgm:t>
    </dgm:pt>
    <dgm:pt modelId="{B6580F09-0634-41A3-8803-F573717A0D73}" type="pres">
      <dgm:prSet presAssocID="{CAF76D63-D8BE-4B3B-B486-8BD9F4152DF5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87E9930B-451D-4D32-92F4-8F89CBFDE3DA}" type="pres">
      <dgm:prSet presAssocID="{6FA10AF6-F0BD-4EF6-BFF2-1641C8E0FE7A}" presName="node" presStyleLbl="node1" presStyleIdx="3" presStyleCnt="6" custScaleY="177000" custLinFactNeighborX="-117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939984-01E8-44A9-B96B-7DF89529F0A7}" type="pres">
      <dgm:prSet presAssocID="{4BDB8406-9FAF-40FF-B735-9C9F7331BC4A}" presName="sibTrans" presStyleLbl="sibTrans2D1" presStyleIdx="3" presStyleCnt="5"/>
      <dgm:spPr/>
      <dgm:t>
        <a:bodyPr/>
        <a:lstStyle/>
        <a:p>
          <a:endParaRPr lang="en-US"/>
        </a:p>
      </dgm:t>
    </dgm:pt>
    <dgm:pt modelId="{F9BAA8ED-685C-44B9-8FE4-8AB67619A95E}" type="pres">
      <dgm:prSet presAssocID="{4BDB8406-9FAF-40FF-B735-9C9F7331BC4A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B5B8A4E6-DCAB-45D1-9361-3090ABE5D83A}" type="pres">
      <dgm:prSet presAssocID="{AB1CEA83-C101-41F5-8AC9-F03EB70B6917}" presName="node" presStyleLbl="node1" presStyleIdx="4" presStyleCnt="6" custScaleX="116239" custScaleY="177000" custLinFactNeighborX="-211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394AAE-21A8-48D8-9B97-9F6C81CBB414}" type="pres">
      <dgm:prSet presAssocID="{AE3E65C0-508F-4F87-873A-10B0BFAC74C7}" presName="sibTrans" presStyleLbl="sibTrans2D1" presStyleIdx="4" presStyleCnt="5"/>
      <dgm:spPr/>
      <dgm:t>
        <a:bodyPr/>
        <a:lstStyle/>
        <a:p>
          <a:endParaRPr lang="en-US"/>
        </a:p>
      </dgm:t>
    </dgm:pt>
    <dgm:pt modelId="{27B3E9A3-171F-4F7D-8E75-9FD4F7BC53B8}" type="pres">
      <dgm:prSet presAssocID="{AE3E65C0-508F-4F87-873A-10B0BFAC74C7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CB639327-2B96-49AE-AC73-4F44EC2ED125}" type="pres">
      <dgm:prSet presAssocID="{87A3F8E2-7EA4-496B-8880-48846CBA4891}" presName="node" presStyleLbl="node1" presStyleIdx="5" presStyleCnt="6" custScaleY="177000" custLinFactNeighborX="-172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410F8C0-2A62-447B-9DD9-548D3341B280}" type="presOf" srcId="{4BDB8406-9FAF-40FF-B735-9C9F7331BC4A}" destId="{F9BAA8ED-685C-44B9-8FE4-8AB67619A95E}" srcOrd="1" destOrd="0" presId="urn:microsoft.com/office/officeart/2005/8/layout/process1"/>
    <dgm:cxn modelId="{F61CB44E-A2F1-4FD3-8D79-D2480AA9F576}" srcId="{D7187851-1C71-4472-BDDE-CFB292CCE848}" destId="{8D9F58F3-58D4-460B-AEBB-DBD3FBD0D591}" srcOrd="1" destOrd="0" parTransId="{678F741B-AA70-411D-93A9-6D86CE2B83F5}" sibTransId="{E4B9A131-CCCF-41A5-B743-6B74CAC4E4D9}"/>
    <dgm:cxn modelId="{20E5343D-23A6-408D-AE19-883E4F9030BA}" type="presOf" srcId="{E4B9A131-CCCF-41A5-B743-6B74CAC4E4D9}" destId="{6E3DC94B-46D2-4ECF-B0E6-9076CB821E59}" srcOrd="1" destOrd="0" presId="urn:microsoft.com/office/officeart/2005/8/layout/process1"/>
    <dgm:cxn modelId="{E09C945A-95BC-45C2-BBC4-2C658D354566}" srcId="{D7187851-1C71-4472-BDDE-CFB292CCE848}" destId="{6FA10AF6-F0BD-4EF6-BFF2-1641C8E0FE7A}" srcOrd="3" destOrd="0" parTransId="{7829A6C8-F106-43FD-B65C-79B296CBC4D5}" sibTransId="{4BDB8406-9FAF-40FF-B735-9C9F7331BC4A}"/>
    <dgm:cxn modelId="{CAEBC58D-FBDA-40AF-8E6C-087569CD91EB}" type="presOf" srcId="{CAF76D63-D8BE-4B3B-B486-8BD9F4152DF5}" destId="{F17470ED-EF16-4BEC-9202-0BF8B49C70F9}" srcOrd="0" destOrd="0" presId="urn:microsoft.com/office/officeart/2005/8/layout/process1"/>
    <dgm:cxn modelId="{097AE283-8A47-4731-A86C-736F8226CF4C}" srcId="{D7187851-1C71-4472-BDDE-CFB292CCE848}" destId="{B6DA1C29-DACC-48A2-87F1-41216072A517}" srcOrd="0" destOrd="0" parTransId="{54E30DCC-AE25-48E7-8351-9E78216A0B9A}" sibTransId="{E17945D1-2FDA-400A-98C4-27501054C532}"/>
    <dgm:cxn modelId="{5CD7BCC6-1826-417F-9869-625EC4950238}" type="presOf" srcId="{E17945D1-2FDA-400A-98C4-27501054C532}" destId="{4E2CC823-FB4D-4B4D-9DE1-56DA7A2F3744}" srcOrd="0" destOrd="0" presId="urn:microsoft.com/office/officeart/2005/8/layout/process1"/>
    <dgm:cxn modelId="{B661C2AF-6C74-4C95-BC4C-C4659784B22E}" type="presOf" srcId="{6FA10AF6-F0BD-4EF6-BFF2-1641C8E0FE7A}" destId="{87E9930B-451D-4D32-92F4-8F89CBFDE3DA}" srcOrd="0" destOrd="0" presId="urn:microsoft.com/office/officeart/2005/8/layout/process1"/>
    <dgm:cxn modelId="{42C7C3EB-D216-429B-B480-C46827305062}" type="presOf" srcId="{AE3E65C0-508F-4F87-873A-10B0BFAC74C7}" destId="{3B394AAE-21A8-48D8-9B97-9F6C81CBB414}" srcOrd="0" destOrd="0" presId="urn:microsoft.com/office/officeart/2005/8/layout/process1"/>
    <dgm:cxn modelId="{06F281CC-DE81-4DF6-BB15-D955FBFDDF29}" type="presOf" srcId="{8D9F58F3-58D4-460B-AEBB-DBD3FBD0D591}" destId="{5C882482-8A71-4757-82BE-C5773F433831}" srcOrd="0" destOrd="0" presId="urn:microsoft.com/office/officeart/2005/8/layout/process1"/>
    <dgm:cxn modelId="{402C4B66-BCAB-41DD-A522-0C544730C542}" type="presOf" srcId="{4BDB8406-9FAF-40FF-B735-9C9F7331BC4A}" destId="{B9939984-01E8-44A9-B96B-7DF89529F0A7}" srcOrd="0" destOrd="0" presId="urn:microsoft.com/office/officeart/2005/8/layout/process1"/>
    <dgm:cxn modelId="{F3AF2308-2C9A-42AC-B35E-9DFB9B3D535C}" srcId="{D7187851-1C71-4472-BDDE-CFB292CCE848}" destId="{AB1CEA83-C101-41F5-8AC9-F03EB70B6917}" srcOrd="4" destOrd="0" parTransId="{80D05BA4-4FA6-4C37-9B7E-A2591D1AEAFB}" sibTransId="{AE3E65C0-508F-4F87-873A-10B0BFAC74C7}"/>
    <dgm:cxn modelId="{30485D1E-3C4F-46EB-9873-778DDE047745}" type="presOf" srcId="{CAF76D63-D8BE-4B3B-B486-8BD9F4152DF5}" destId="{B6580F09-0634-41A3-8803-F573717A0D73}" srcOrd="1" destOrd="0" presId="urn:microsoft.com/office/officeart/2005/8/layout/process1"/>
    <dgm:cxn modelId="{4BF103C0-F75D-47A2-AAE9-4DF4CCD1B8D9}" type="presOf" srcId="{D7187851-1C71-4472-BDDE-CFB292CCE848}" destId="{2D83A78E-3CD8-4794-B08B-32A5266C824D}" srcOrd="0" destOrd="0" presId="urn:microsoft.com/office/officeart/2005/8/layout/process1"/>
    <dgm:cxn modelId="{496A6897-DB46-4D5E-8261-E46F4158A7D7}" type="presOf" srcId="{E4B9A131-CCCF-41A5-B743-6B74CAC4E4D9}" destId="{C39F83E5-EA3C-41F0-93A1-A193F456BA62}" srcOrd="0" destOrd="0" presId="urn:microsoft.com/office/officeart/2005/8/layout/process1"/>
    <dgm:cxn modelId="{05E89D9F-DE61-4AA1-9EC9-ADD42B60FE4F}" type="presOf" srcId="{B6DA1C29-DACC-48A2-87F1-41216072A517}" destId="{96D39277-F7A6-41E3-AA16-7DA0412E6A17}" srcOrd="0" destOrd="0" presId="urn:microsoft.com/office/officeart/2005/8/layout/process1"/>
    <dgm:cxn modelId="{353AA96E-6C6F-4DB2-8208-63DC9A4C0949}" srcId="{D7187851-1C71-4472-BDDE-CFB292CCE848}" destId="{B29052C6-1FC5-4F5F-8F8B-F4E65DAD9EAD}" srcOrd="2" destOrd="0" parTransId="{6028A7D8-33E3-48D7-AEAC-4767A81E1709}" sibTransId="{CAF76D63-D8BE-4B3B-B486-8BD9F4152DF5}"/>
    <dgm:cxn modelId="{CE0E3951-8B8F-471D-BDB1-67D6C8BBC666}" type="presOf" srcId="{AB1CEA83-C101-41F5-8AC9-F03EB70B6917}" destId="{B5B8A4E6-DCAB-45D1-9361-3090ABE5D83A}" srcOrd="0" destOrd="0" presId="urn:microsoft.com/office/officeart/2005/8/layout/process1"/>
    <dgm:cxn modelId="{4F241A06-F31F-4ECE-A3B5-B743EDE0B7F8}" type="presOf" srcId="{AE3E65C0-508F-4F87-873A-10B0BFAC74C7}" destId="{27B3E9A3-171F-4F7D-8E75-9FD4F7BC53B8}" srcOrd="1" destOrd="0" presId="urn:microsoft.com/office/officeart/2005/8/layout/process1"/>
    <dgm:cxn modelId="{8745E6B4-5FAF-4B84-AEED-A0296E1B4B93}" srcId="{D7187851-1C71-4472-BDDE-CFB292CCE848}" destId="{87A3F8E2-7EA4-496B-8880-48846CBA4891}" srcOrd="5" destOrd="0" parTransId="{6D689623-CD81-456D-9BE5-384C10FD7ABE}" sibTransId="{A0E0053D-9268-45C4-87C4-DBE7E6244923}"/>
    <dgm:cxn modelId="{ECF25CB5-47D2-409C-BE99-C6C9208D2216}" type="presOf" srcId="{E17945D1-2FDA-400A-98C4-27501054C532}" destId="{11C047D2-2DBB-40D4-90D1-181AB6902F83}" srcOrd="1" destOrd="0" presId="urn:microsoft.com/office/officeart/2005/8/layout/process1"/>
    <dgm:cxn modelId="{45FFA337-B6F5-4918-9F80-F7BFA783D1F8}" type="presOf" srcId="{B29052C6-1FC5-4F5F-8F8B-F4E65DAD9EAD}" destId="{7E5D98A1-708B-44D6-96E4-214BD839E718}" srcOrd="0" destOrd="0" presId="urn:microsoft.com/office/officeart/2005/8/layout/process1"/>
    <dgm:cxn modelId="{BD698DF8-3AA7-494E-86DD-7F760C1EF3EB}" type="presOf" srcId="{87A3F8E2-7EA4-496B-8880-48846CBA4891}" destId="{CB639327-2B96-49AE-AC73-4F44EC2ED125}" srcOrd="0" destOrd="0" presId="urn:microsoft.com/office/officeart/2005/8/layout/process1"/>
    <dgm:cxn modelId="{2FD32122-E980-4213-9CE9-F17DCF9F9D43}" type="presParOf" srcId="{2D83A78E-3CD8-4794-B08B-32A5266C824D}" destId="{96D39277-F7A6-41E3-AA16-7DA0412E6A17}" srcOrd="0" destOrd="0" presId="urn:microsoft.com/office/officeart/2005/8/layout/process1"/>
    <dgm:cxn modelId="{8C291C53-EB83-48E5-A07E-EFE88D0BFE1C}" type="presParOf" srcId="{2D83A78E-3CD8-4794-B08B-32A5266C824D}" destId="{4E2CC823-FB4D-4B4D-9DE1-56DA7A2F3744}" srcOrd="1" destOrd="0" presId="urn:microsoft.com/office/officeart/2005/8/layout/process1"/>
    <dgm:cxn modelId="{8A594F05-1339-40CF-BB6F-B459C08884AB}" type="presParOf" srcId="{4E2CC823-FB4D-4B4D-9DE1-56DA7A2F3744}" destId="{11C047D2-2DBB-40D4-90D1-181AB6902F83}" srcOrd="0" destOrd="0" presId="urn:microsoft.com/office/officeart/2005/8/layout/process1"/>
    <dgm:cxn modelId="{10BB7B49-8B00-462E-ABC9-5247D1C1DE0C}" type="presParOf" srcId="{2D83A78E-3CD8-4794-B08B-32A5266C824D}" destId="{5C882482-8A71-4757-82BE-C5773F433831}" srcOrd="2" destOrd="0" presId="urn:microsoft.com/office/officeart/2005/8/layout/process1"/>
    <dgm:cxn modelId="{B8970E54-BE59-44DA-9790-3DC3F8361ADA}" type="presParOf" srcId="{2D83A78E-3CD8-4794-B08B-32A5266C824D}" destId="{C39F83E5-EA3C-41F0-93A1-A193F456BA62}" srcOrd="3" destOrd="0" presId="urn:microsoft.com/office/officeart/2005/8/layout/process1"/>
    <dgm:cxn modelId="{ED416416-F84B-42DE-A7BF-7D2231BDADDB}" type="presParOf" srcId="{C39F83E5-EA3C-41F0-93A1-A193F456BA62}" destId="{6E3DC94B-46D2-4ECF-B0E6-9076CB821E59}" srcOrd="0" destOrd="0" presId="urn:microsoft.com/office/officeart/2005/8/layout/process1"/>
    <dgm:cxn modelId="{1D06ACBF-53A9-42BE-908C-C225940D3EC3}" type="presParOf" srcId="{2D83A78E-3CD8-4794-B08B-32A5266C824D}" destId="{7E5D98A1-708B-44D6-96E4-214BD839E718}" srcOrd="4" destOrd="0" presId="urn:microsoft.com/office/officeart/2005/8/layout/process1"/>
    <dgm:cxn modelId="{FC03C768-F112-4DA1-A27C-74258BA7672D}" type="presParOf" srcId="{2D83A78E-3CD8-4794-B08B-32A5266C824D}" destId="{F17470ED-EF16-4BEC-9202-0BF8B49C70F9}" srcOrd="5" destOrd="0" presId="urn:microsoft.com/office/officeart/2005/8/layout/process1"/>
    <dgm:cxn modelId="{25911437-4587-4C7C-A4D4-211FB60CB406}" type="presParOf" srcId="{F17470ED-EF16-4BEC-9202-0BF8B49C70F9}" destId="{B6580F09-0634-41A3-8803-F573717A0D73}" srcOrd="0" destOrd="0" presId="urn:microsoft.com/office/officeart/2005/8/layout/process1"/>
    <dgm:cxn modelId="{42ED4AB8-E359-4106-8595-86D61E82B455}" type="presParOf" srcId="{2D83A78E-3CD8-4794-B08B-32A5266C824D}" destId="{87E9930B-451D-4D32-92F4-8F89CBFDE3DA}" srcOrd="6" destOrd="0" presId="urn:microsoft.com/office/officeart/2005/8/layout/process1"/>
    <dgm:cxn modelId="{759ECCBA-9C8F-4070-9FB8-660415B40DB9}" type="presParOf" srcId="{2D83A78E-3CD8-4794-B08B-32A5266C824D}" destId="{B9939984-01E8-44A9-B96B-7DF89529F0A7}" srcOrd="7" destOrd="0" presId="urn:microsoft.com/office/officeart/2005/8/layout/process1"/>
    <dgm:cxn modelId="{69EEF0F3-C9CA-4F95-8148-67F34456C8D3}" type="presParOf" srcId="{B9939984-01E8-44A9-B96B-7DF89529F0A7}" destId="{F9BAA8ED-685C-44B9-8FE4-8AB67619A95E}" srcOrd="0" destOrd="0" presId="urn:microsoft.com/office/officeart/2005/8/layout/process1"/>
    <dgm:cxn modelId="{4DA555DB-2EB5-4411-94FC-D1A2ECA42A6C}" type="presParOf" srcId="{2D83A78E-3CD8-4794-B08B-32A5266C824D}" destId="{B5B8A4E6-DCAB-45D1-9361-3090ABE5D83A}" srcOrd="8" destOrd="0" presId="urn:microsoft.com/office/officeart/2005/8/layout/process1"/>
    <dgm:cxn modelId="{F4D89EB4-3839-45C1-BA88-BEEFF978A463}" type="presParOf" srcId="{2D83A78E-3CD8-4794-B08B-32A5266C824D}" destId="{3B394AAE-21A8-48D8-9B97-9F6C81CBB414}" srcOrd="9" destOrd="0" presId="urn:microsoft.com/office/officeart/2005/8/layout/process1"/>
    <dgm:cxn modelId="{21007F83-B42D-4DE8-80A9-FD30AB1DC54E}" type="presParOf" srcId="{3B394AAE-21A8-48D8-9B97-9F6C81CBB414}" destId="{27B3E9A3-171F-4F7D-8E75-9FD4F7BC53B8}" srcOrd="0" destOrd="0" presId="urn:microsoft.com/office/officeart/2005/8/layout/process1"/>
    <dgm:cxn modelId="{CD639B87-D4AE-41DA-99E1-6CC14C9DACE1}" type="presParOf" srcId="{2D83A78E-3CD8-4794-B08B-32A5266C824D}" destId="{CB639327-2B96-49AE-AC73-4F44EC2ED125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D81306-470D-4E56-B6B8-52EE2E30E414}" type="doc">
      <dgm:prSet loTypeId="urn:microsoft.com/office/officeart/2005/8/layout/chevron1" loCatId="process" qsTypeId="urn:microsoft.com/office/officeart/2005/8/quickstyle/simple1" qsCatId="simple" csTypeId="urn:microsoft.com/office/officeart/2005/8/colors/colorful5" csCatId="colorful" phldr="1"/>
      <dgm:spPr/>
    </dgm:pt>
    <dgm:pt modelId="{C5A7817A-C1F5-433D-ADD0-EB5EACBF40BA}">
      <dgm:prSet phldrT="[Text]"/>
      <dgm:spPr/>
      <dgm:t>
        <a:bodyPr/>
        <a:lstStyle/>
        <a:p>
          <a:r>
            <a:rPr lang="pt-PT" dirty="0" smtClean="0"/>
            <a:t>2008</a:t>
          </a:r>
          <a:endParaRPr lang="en-US" dirty="0"/>
        </a:p>
      </dgm:t>
    </dgm:pt>
    <dgm:pt modelId="{ECA934D9-1FD0-48B5-A585-BECA76F7CA85}" type="parTrans" cxnId="{93DFA94E-CA3E-49A2-80E1-817C88A48489}">
      <dgm:prSet/>
      <dgm:spPr/>
      <dgm:t>
        <a:bodyPr/>
        <a:lstStyle/>
        <a:p>
          <a:endParaRPr lang="en-US"/>
        </a:p>
      </dgm:t>
    </dgm:pt>
    <dgm:pt modelId="{37F6BB6B-9063-47D1-B213-8B1EF510EC20}" type="sibTrans" cxnId="{93DFA94E-CA3E-49A2-80E1-817C88A48489}">
      <dgm:prSet/>
      <dgm:spPr/>
      <dgm:t>
        <a:bodyPr/>
        <a:lstStyle/>
        <a:p>
          <a:endParaRPr lang="en-US"/>
        </a:p>
      </dgm:t>
    </dgm:pt>
    <dgm:pt modelId="{5F1B2FD5-4BA3-4326-9671-636AF154A9F1}">
      <dgm:prSet phldrT="[Text]"/>
      <dgm:spPr/>
      <dgm:t>
        <a:bodyPr/>
        <a:lstStyle/>
        <a:p>
          <a:r>
            <a:rPr lang="pt-PT" dirty="0" smtClean="0"/>
            <a:t>2010</a:t>
          </a:r>
          <a:endParaRPr lang="en-US" dirty="0"/>
        </a:p>
      </dgm:t>
    </dgm:pt>
    <dgm:pt modelId="{59563712-03E2-47B4-AB49-C84F0C0927BF}" type="parTrans" cxnId="{E1229E22-F69D-4EA9-9A5F-0800489F9C6B}">
      <dgm:prSet/>
      <dgm:spPr/>
      <dgm:t>
        <a:bodyPr/>
        <a:lstStyle/>
        <a:p>
          <a:endParaRPr lang="en-US"/>
        </a:p>
      </dgm:t>
    </dgm:pt>
    <dgm:pt modelId="{3322030C-F12E-4F03-8E08-3EBFBB9FC244}" type="sibTrans" cxnId="{E1229E22-F69D-4EA9-9A5F-0800489F9C6B}">
      <dgm:prSet/>
      <dgm:spPr/>
      <dgm:t>
        <a:bodyPr/>
        <a:lstStyle/>
        <a:p>
          <a:endParaRPr lang="en-US"/>
        </a:p>
      </dgm:t>
    </dgm:pt>
    <dgm:pt modelId="{4131B43E-0E11-4B6F-B8D7-1633B822B1AF}">
      <dgm:prSet phldrT="[Text]"/>
      <dgm:spPr/>
      <dgm:t>
        <a:bodyPr/>
        <a:lstStyle/>
        <a:p>
          <a:r>
            <a:rPr lang="pt-PT" dirty="0" smtClean="0"/>
            <a:t>2015</a:t>
          </a:r>
          <a:endParaRPr lang="en-US" dirty="0"/>
        </a:p>
      </dgm:t>
    </dgm:pt>
    <dgm:pt modelId="{1036A345-A59A-4853-85A3-D207C5C82D3A}" type="parTrans" cxnId="{56166549-D82E-4844-A52D-BD9AC45C361F}">
      <dgm:prSet/>
      <dgm:spPr/>
      <dgm:t>
        <a:bodyPr/>
        <a:lstStyle/>
        <a:p>
          <a:endParaRPr lang="en-US"/>
        </a:p>
      </dgm:t>
    </dgm:pt>
    <dgm:pt modelId="{6166AC65-993A-49AE-B036-8D647B393550}" type="sibTrans" cxnId="{56166549-D82E-4844-A52D-BD9AC45C361F}">
      <dgm:prSet/>
      <dgm:spPr/>
      <dgm:t>
        <a:bodyPr/>
        <a:lstStyle/>
        <a:p>
          <a:endParaRPr lang="en-US"/>
        </a:p>
      </dgm:t>
    </dgm:pt>
    <dgm:pt modelId="{4BB08854-3DCC-44E2-A2ED-C8206AFB19C8}">
      <dgm:prSet phldrT="[Text]"/>
      <dgm:spPr/>
      <dgm:t>
        <a:bodyPr/>
        <a:lstStyle/>
        <a:p>
          <a:r>
            <a:rPr lang="pt-PT" dirty="0" smtClean="0"/>
            <a:t>2018</a:t>
          </a:r>
          <a:endParaRPr lang="en-US" dirty="0"/>
        </a:p>
      </dgm:t>
    </dgm:pt>
    <dgm:pt modelId="{3817EE68-E858-4E20-B1C1-AA1011CE823B}" type="parTrans" cxnId="{B15B4BB9-CD6F-4BBC-8F6F-74311B484057}">
      <dgm:prSet/>
      <dgm:spPr/>
      <dgm:t>
        <a:bodyPr/>
        <a:lstStyle/>
        <a:p>
          <a:endParaRPr lang="en-US"/>
        </a:p>
      </dgm:t>
    </dgm:pt>
    <dgm:pt modelId="{F97731D7-84F4-44D7-AA8F-CE4A02E4650E}" type="sibTrans" cxnId="{B15B4BB9-CD6F-4BBC-8F6F-74311B484057}">
      <dgm:prSet/>
      <dgm:spPr/>
      <dgm:t>
        <a:bodyPr/>
        <a:lstStyle/>
        <a:p>
          <a:endParaRPr lang="en-US"/>
        </a:p>
      </dgm:t>
    </dgm:pt>
    <dgm:pt modelId="{35FAD4D2-805C-4E3C-BEA3-F39FD56CC381}" type="pres">
      <dgm:prSet presAssocID="{BBD81306-470D-4E56-B6B8-52EE2E30E414}" presName="Name0" presStyleCnt="0">
        <dgm:presLayoutVars>
          <dgm:dir/>
          <dgm:animLvl val="lvl"/>
          <dgm:resizeHandles val="exact"/>
        </dgm:presLayoutVars>
      </dgm:prSet>
      <dgm:spPr/>
    </dgm:pt>
    <dgm:pt modelId="{91E8B04A-21B7-4E68-9E8D-F06508517990}" type="pres">
      <dgm:prSet presAssocID="{C5A7817A-C1F5-433D-ADD0-EB5EACBF40B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FFCB23-6531-4DF7-9139-C5BC79B45E06}" type="pres">
      <dgm:prSet presAssocID="{37F6BB6B-9063-47D1-B213-8B1EF510EC20}" presName="parTxOnlySpace" presStyleCnt="0"/>
      <dgm:spPr/>
    </dgm:pt>
    <dgm:pt modelId="{097D3E0F-1196-487C-868D-292466C81A64}" type="pres">
      <dgm:prSet presAssocID="{5F1B2FD5-4BA3-4326-9671-636AF154A9F1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31AA68-966C-46CE-A15D-30036F0F068A}" type="pres">
      <dgm:prSet presAssocID="{3322030C-F12E-4F03-8E08-3EBFBB9FC244}" presName="parTxOnlySpace" presStyleCnt="0"/>
      <dgm:spPr/>
    </dgm:pt>
    <dgm:pt modelId="{39E9AD49-49A8-4DB8-B45B-E63DF3F01E2A}" type="pres">
      <dgm:prSet presAssocID="{4131B43E-0E11-4B6F-B8D7-1633B822B1AF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B038FA-AF64-40A5-BFCA-2375C3923B05}" type="pres">
      <dgm:prSet presAssocID="{6166AC65-993A-49AE-B036-8D647B393550}" presName="parTxOnlySpace" presStyleCnt="0"/>
      <dgm:spPr/>
    </dgm:pt>
    <dgm:pt modelId="{D3A472D5-50F4-4B84-A661-252CFE185FC9}" type="pres">
      <dgm:prSet presAssocID="{4BB08854-3DCC-44E2-A2ED-C8206AFB19C8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2DF425A-AF13-4FF9-AB1B-75C654AAD038}" type="presOf" srcId="{4131B43E-0E11-4B6F-B8D7-1633B822B1AF}" destId="{39E9AD49-49A8-4DB8-B45B-E63DF3F01E2A}" srcOrd="0" destOrd="0" presId="urn:microsoft.com/office/officeart/2005/8/layout/chevron1"/>
    <dgm:cxn modelId="{B15B4BB9-CD6F-4BBC-8F6F-74311B484057}" srcId="{BBD81306-470D-4E56-B6B8-52EE2E30E414}" destId="{4BB08854-3DCC-44E2-A2ED-C8206AFB19C8}" srcOrd="3" destOrd="0" parTransId="{3817EE68-E858-4E20-B1C1-AA1011CE823B}" sibTransId="{F97731D7-84F4-44D7-AA8F-CE4A02E4650E}"/>
    <dgm:cxn modelId="{93DFA94E-CA3E-49A2-80E1-817C88A48489}" srcId="{BBD81306-470D-4E56-B6B8-52EE2E30E414}" destId="{C5A7817A-C1F5-433D-ADD0-EB5EACBF40BA}" srcOrd="0" destOrd="0" parTransId="{ECA934D9-1FD0-48B5-A585-BECA76F7CA85}" sibTransId="{37F6BB6B-9063-47D1-B213-8B1EF510EC20}"/>
    <dgm:cxn modelId="{8F7C5C01-9431-4786-8C8C-BDAA2E498C7C}" type="presOf" srcId="{C5A7817A-C1F5-433D-ADD0-EB5EACBF40BA}" destId="{91E8B04A-21B7-4E68-9E8D-F06508517990}" srcOrd="0" destOrd="0" presId="urn:microsoft.com/office/officeart/2005/8/layout/chevron1"/>
    <dgm:cxn modelId="{28F8F67B-6FBA-4798-9706-7A63BB18E4BB}" type="presOf" srcId="{5F1B2FD5-4BA3-4326-9671-636AF154A9F1}" destId="{097D3E0F-1196-487C-868D-292466C81A64}" srcOrd="0" destOrd="0" presId="urn:microsoft.com/office/officeart/2005/8/layout/chevron1"/>
    <dgm:cxn modelId="{E1229E22-F69D-4EA9-9A5F-0800489F9C6B}" srcId="{BBD81306-470D-4E56-B6B8-52EE2E30E414}" destId="{5F1B2FD5-4BA3-4326-9671-636AF154A9F1}" srcOrd="1" destOrd="0" parTransId="{59563712-03E2-47B4-AB49-C84F0C0927BF}" sibTransId="{3322030C-F12E-4F03-8E08-3EBFBB9FC244}"/>
    <dgm:cxn modelId="{3819B92D-BAB6-4188-A227-8C647D1BA5DC}" type="presOf" srcId="{BBD81306-470D-4E56-B6B8-52EE2E30E414}" destId="{35FAD4D2-805C-4E3C-BEA3-F39FD56CC381}" srcOrd="0" destOrd="0" presId="urn:microsoft.com/office/officeart/2005/8/layout/chevron1"/>
    <dgm:cxn modelId="{CA754721-46B2-46EF-B1D5-23EF5951494A}" type="presOf" srcId="{4BB08854-3DCC-44E2-A2ED-C8206AFB19C8}" destId="{D3A472D5-50F4-4B84-A661-252CFE185FC9}" srcOrd="0" destOrd="0" presId="urn:microsoft.com/office/officeart/2005/8/layout/chevron1"/>
    <dgm:cxn modelId="{56166549-D82E-4844-A52D-BD9AC45C361F}" srcId="{BBD81306-470D-4E56-B6B8-52EE2E30E414}" destId="{4131B43E-0E11-4B6F-B8D7-1633B822B1AF}" srcOrd="2" destOrd="0" parTransId="{1036A345-A59A-4853-85A3-D207C5C82D3A}" sibTransId="{6166AC65-993A-49AE-B036-8D647B393550}"/>
    <dgm:cxn modelId="{F4A8FC87-FE9E-4B28-AF8C-7C36D607BE3F}" type="presParOf" srcId="{35FAD4D2-805C-4E3C-BEA3-F39FD56CC381}" destId="{91E8B04A-21B7-4E68-9E8D-F06508517990}" srcOrd="0" destOrd="0" presId="urn:microsoft.com/office/officeart/2005/8/layout/chevron1"/>
    <dgm:cxn modelId="{A50C851D-77F9-4944-803A-DDE7EFB08674}" type="presParOf" srcId="{35FAD4D2-805C-4E3C-BEA3-F39FD56CC381}" destId="{CBFFCB23-6531-4DF7-9139-C5BC79B45E06}" srcOrd="1" destOrd="0" presId="urn:microsoft.com/office/officeart/2005/8/layout/chevron1"/>
    <dgm:cxn modelId="{E9BB6691-3AF6-47D6-838F-873E67AE5C2E}" type="presParOf" srcId="{35FAD4D2-805C-4E3C-BEA3-F39FD56CC381}" destId="{097D3E0F-1196-487C-868D-292466C81A64}" srcOrd="2" destOrd="0" presId="urn:microsoft.com/office/officeart/2005/8/layout/chevron1"/>
    <dgm:cxn modelId="{6B339EBA-1197-41F4-B45E-509141EF4FFD}" type="presParOf" srcId="{35FAD4D2-805C-4E3C-BEA3-F39FD56CC381}" destId="{0A31AA68-966C-46CE-A15D-30036F0F068A}" srcOrd="3" destOrd="0" presId="urn:microsoft.com/office/officeart/2005/8/layout/chevron1"/>
    <dgm:cxn modelId="{1832543C-6D39-4878-960A-57812DFA980A}" type="presParOf" srcId="{35FAD4D2-805C-4E3C-BEA3-F39FD56CC381}" destId="{39E9AD49-49A8-4DB8-B45B-E63DF3F01E2A}" srcOrd="4" destOrd="0" presId="urn:microsoft.com/office/officeart/2005/8/layout/chevron1"/>
    <dgm:cxn modelId="{7262B7AD-323E-48F5-8B6C-7830E74C95B4}" type="presParOf" srcId="{35FAD4D2-805C-4E3C-BEA3-F39FD56CC381}" destId="{50B038FA-AF64-40A5-BFCA-2375C3923B05}" srcOrd="5" destOrd="0" presId="urn:microsoft.com/office/officeart/2005/8/layout/chevron1"/>
    <dgm:cxn modelId="{970C865C-5B78-4175-99AA-9F184D303475}" type="presParOf" srcId="{35FAD4D2-805C-4E3C-BEA3-F39FD56CC381}" destId="{D3A472D5-50F4-4B84-A661-252CFE185FC9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6D39277-F7A6-41E3-AA16-7DA0412E6A17}">
      <dsp:nvSpPr>
        <dsp:cNvPr id="0" name=""/>
        <dsp:cNvSpPr/>
      </dsp:nvSpPr>
      <dsp:spPr>
        <a:xfrm>
          <a:off x="6955" y="265344"/>
          <a:ext cx="1062542" cy="2441110"/>
        </a:xfrm>
        <a:prstGeom prst="roundRect">
          <a:avLst>
            <a:gd name="adj" fmla="val 10000"/>
          </a:avLst>
        </a:prstGeom>
        <a:solidFill>
          <a:schemeClr val="bg2"/>
        </a:solidFill>
        <a:ln w="25400" cap="flat" cmpd="sng" algn="ctr">
          <a:solidFill>
            <a:schemeClr val="bg2"/>
          </a:solidFill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b="1" kern="1200" dirty="0" smtClean="0">
              <a:solidFill>
                <a:srgbClr val="008000"/>
              </a:solidFill>
            </a:rPr>
            <a:t>Preferential Trade Area (PTA)</a:t>
          </a:r>
          <a:endParaRPr lang="en-US" sz="1800" b="1" kern="1200" dirty="0">
            <a:solidFill>
              <a:srgbClr val="008000"/>
            </a:solidFill>
          </a:endParaRPr>
        </a:p>
      </dsp:txBody>
      <dsp:txXfrm>
        <a:off x="6955" y="265344"/>
        <a:ext cx="1062542" cy="2441110"/>
      </dsp:txXfrm>
    </dsp:sp>
    <dsp:sp modelId="{4E2CC823-FB4D-4B4D-9DE1-56DA7A2F3744}">
      <dsp:nvSpPr>
        <dsp:cNvPr id="0" name=""/>
        <dsp:cNvSpPr/>
      </dsp:nvSpPr>
      <dsp:spPr>
        <a:xfrm>
          <a:off x="1164073" y="1354144"/>
          <a:ext cx="200500" cy="2635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164073" y="1354144"/>
        <a:ext cx="200500" cy="263510"/>
      </dsp:txXfrm>
    </dsp:sp>
    <dsp:sp modelId="{5C882482-8A71-4757-82BE-C5773F433831}">
      <dsp:nvSpPr>
        <dsp:cNvPr id="0" name=""/>
        <dsp:cNvSpPr/>
      </dsp:nvSpPr>
      <dsp:spPr>
        <a:xfrm>
          <a:off x="1447801" y="265344"/>
          <a:ext cx="1062542" cy="2441110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25400" cap="flat" cmpd="sng" algn="ctr">
          <a:solidFill>
            <a:schemeClr val="bg2">
              <a:lumMod val="90000"/>
            </a:schemeClr>
          </a:solidFill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b="1" kern="1200" dirty="0" smtClean="0">
              <a:solidFill>
                <a:srgbClr val="006600"/>
              </a:solidFill>
            </a:rPr>
            <a:t>Free Trade Area (FTA)</a:t>
          </a:r>
          <a:endParaRPr lang="en-US" sz="1800" b="1" kern="1200" dirty="0">
            <a:solidFill>
              <a:srgbClr val="006600"/>
            </a:solidFill>
          </a:endParaRPr>
        </a:p>
      </dsp:txBody>
      <dsp:txXfrm>
        <a:off x="1447801" y="265344"/>
        <a:ext cx="1062542" cy="2441110"/>
      </dsp:txXfrm>
    </dsp:sp>
    <dsp:sp modelId="{C39F83E5-EA3C-41F0-93A1-A193F456BA62}">
      <dsp:nvSpPr>
        <dsp:cNvPr id="0" name=""/>
        <dsp:cNvSpPr/>
      </dsp:nvSpPr>
      <dsp:spPr>
        <a:xfrm>
          <a:off x="2606658" y="1354144"/>
          <a:ext cx="204186" cy="2635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2606658" y="1354144"/>
        <a:ext cx="204186" cy="263510"/>
      </dsp:txXfrm>
    </dsp:sp>
    <dsp:sp modelId="{7E5D98A1-708B-44D6-96E4-214BD839E718}">
      <dsp:nvSpPr>
        <dsp:cNvPr id="0" name=""/>
        <dsp:cNvSpPr/>
      </dsp:nvSpPr>
      <dsp:spPr>
        <a:xfrm>
          <a:off x="2895601" y="181163"/>
          <a:ext cx="1062542" cy="2609472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rgbClr val="92D050"/>
          </a:solidFill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b="1" kern="1200" dirty="0" smtClean="0">
              <a:solidFill>
                <a:srgbClr val="FF0000"/>
              </a:solidFill>
            </a:rPr>
            <a:t>Customs Union (CU)</a:t>
          </a:r>
          <a:endParaRPr lang="en-US" sz="1800" b="1" kern="1200" dirty="0">
            <a:solidFill>
              <a:srgbClr val="FF0000"/>
            </a:solidFill>
          </a:endParaRPr>
        </a:p>
      </dsp:txBody>
      <dsp:txXfrm>
        <a:off x="2895601" y="181163"/>
        <a:ext cx="1062542" cy="2609472"/>
      </dsp:txXfrm>
    </dsp:sp>
    <dsp:sp modelId="{F17470ED-EF16-4BEC-9202-0BF8B49C70F9}">
      <dsp:nvSpPr>
        <dsp:cNvPr id="0" name=""/>
        <dsp:cNvSpPr/>
      </dsp:nvSpPr>
      <dsp:spPr>
        <a:xfrm>
          <a:off x="4073508" y="1354144"/>
          <a:ext cx="244572" cy="2635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4073508" y="1354144"/>
        <a:ext cx="244572" cy="263510"/>
      </dsp:txXfrm>
    </dsp:sp>
    <dsp:sp modelId="{87E9930B-451D-4D32-92F4-8F89CBFDE3DA}">
      <dsp:nvSpPr>
        <dsp:cNvPr id="0" name=""/>
        <dsp:cNvSpPr/>
      </dsp:nvSpPr>
      <dsp:spPr>
        <a:xfrm>
          <a:off x="4419602" y="181163"/>
          <a:ext cx="1062542" cy="2609472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rgbClr val="7030A0"/>
          </a:solidFill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b="1" kern="1200" dirty="0" smtClean="0">
              <a:solidFill>
                <a:srgbClr val="FF00FF"/>
              </a:solidFill>
            </a:rPr>
            <a:t>Common Market</a:t>
          </a:r>
          <a:endParaRPr lang="en-US" sz="1800" b="1" kern="1200" dirty="0">
            <a:solidFill>
              <a:srgbClr val="FF00FF"/>
            </a:solidFill>
          </a:endParaRPr>
        </a:p>
      </dsp:txBody>
      <dsp:txXfrm>
        <a:off x="4419602" y="181163"/>
        <a:ext cx="1062542" cy="2609472"/>
      </dsp:txXfrm>
    </dsp:sp>
    <dsp:sp modelId="{B9939984-01E8-44A9-B96B-7DF89529F0A7}">
      <dsp:nvSpPr>
        <dsp:cNvPr id="0" name=""/>
        <dsp:cNvSpPr/>
      </dsp:nvSpPr>
      <dsp:spPr>
        <a:xfrm>
          <a:off x="5578459" y="1354144"/>
          <a:ext cx="204186" cy="2635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5578459" y="1354144"/>
        <a:ext cx="204186" cy="263510"/>
      </dsp:txXfrm>
    </dsp:sp>
    <dsp:sp modelId="{B5B8A4E6-DCAB-45D1-9361-3090ABE5D83A}">
      <dsp:nvSpPr>
        <dsp:cNvPr id="0" name=""/>
        <dsp:cNvSpPr/>
      </dsp:nvSpPr>
      <dsp:spPr>
        <a:xfrm>
          <a:off x="5867402" y="181163"/>
          <a:ext cx="1235089" cy="2609472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accent3">
              <a:lumMod val="40000"/>
              <a:lumOff val="60000"/>
            </a:schemeClr>
          </a:solidFill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b="1" kern="1200" dirty="0" smtClean="0">
              <a:solidFill>
                <a:srgbClr val="100264"/>
              </a:solidFill>
            </a:rPr>
            <a:t>Economic Union</a:t>
          </a:r>
          <a:endParaRPr lang="en-US" sz="1800" b="1" kern="1200" dirty="0">
            <a:solidFill>
              <a:srgbClr val="100264"/>
            </a:solidFill>
          </a:endParaRPr>
        </a:p>
      </dsp:txBody>
      <dsp:txXfrm>
        <a:off x="5867402" y="181163"/>
        <a:ext cx="1235089" cy="2609472"/>
      </dsp:txXfrm>
    </dsp:sp>
    <dsp:sp modelId="{3B394AAE-21A8-48D8-9B97-9F6C81CBB414}">
      <dsp:nvSpPr>
        <dsp:cNvPr id="0" name=""/>
        <dsp:cNvSpPr/>
      </dsp:nvSpPr>
      <dsp:spPr>
        <a:xfrm>
          <a:off x="7212818" y="1354144"/>
          <a:ext cx="233893" cy="2635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7212818" y="1354144"/>
        <a:ext cx="233893" cy="263510"/>
      </dsp:txXfrm>
    </dsp:sp>
    <dsp:sp modelId="{CB639327-2B96-49AE-AC73-4F44EC2ED125}">
      <dsp:nvSpPr>
        <dsp:cNvPr id="0" name=""/>
        <dsp:cNvSpPr/>
      </dsp:nvSpPr>
      <dsp:spPr>
        <a:xfrm>
          <a:off x="7543799" y="181163"/>
          <a:ext cx="1062542" cy="2609472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rgbClr val="FF0000"/>
          </a:solidFill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b="1" kern="1200" dirty="0" smtClean="0">
              <a:solidFill>
                <a:schemeClr val="tx1"/>
              </a:solidFill>
            </a:rPr>
            <a:t>Political Union </a:t>
          </a:r>
          <a:endParaRPr lang="en-US" sz="1800" b="1" kern="1200" dirty="0">
            <a:solidFill>
              <a:schemeClr val="tx1"/>
            </a:solidFill>
          </a:endParaRPr>
        </a:p>
      </dsp:txBody>
      <dsp:txXfrm>
        <a:off x="7543799" y="181163"/>
        <a:ext cx="1062542" cy="260947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1E8B04A-21B7-4E68-9E8D-F06508517990}">
      <dsp:nvSpPr>
        <dsp:cNvPr id="0" name=""/>
        <dsp:cNvSpPr/>
      </dsp:nvSpPr>
      <dsp:spPr>
        <a:xfrm>
          <a:off x="4342" y="1294667"/>
          <a:ext cx="2527663" cy="1011065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64008" rIns="64008" bIns="64008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4800" kern="1200" dirty="0" smtClean="0"/>
            <a:t>2008</a:t>
          </a:r>
          <a:endParaRPr lang="en-US" sz="4800" kern="1200" dirty="0"/>
        </a:p>
      </dsp:txBody>
      <dsp:txXfrm>
        <a:off x="4342" y="1294667"/>
        <a:ext cx="2527663" cy="1011065"/>
      </dsp:txXfrm>
    </dsp:sp>
    <dsp:sp modelId="{097D3E0F-1196-487C-868D-292466C81A64}">
      <dsp:nvSpPr>
        <dsp:cNvPr id="0" name=""/>
        <dsp:cNvSpPr/>
      </dsp:nvSpPr>
      <dsp:spPr>
        <a:xfrm>
          <a:off x="2279239" y="1294667"/>
          <a:ext cx="2527663" cy="1011065"/>
        </a:xfrm>
        <a:prstGeom prst="chevron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64008" rIns="64008" bIns="64008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4800" kern="1200" dirty="0" smtClean="0"/>
            <a:t>2010</a:t>
          </a:r>
          <a:endParaRPr lang="en-US" sz="4800" kern="1200" dirty="0"/>
        </a:p>
      </dsp:txBody>
      <dsp:txXfrm>
        <a:off x="2279239" y="1294667"/>
        <a:ext cx="2527663" cy="1011065"/>
      </dsp:txXfrm>
    </dsp:sp>
    <dsp:sp modelId="{39E9AD49-49A8-4DB8-B45B-E63DF3F01E2A}">
      <dsp:nvSpPr>
        <dsp:cNvPr id="0" name=""/>
        <dsp:cNvSpPr/>
      </dsp:nvSpPr>
      <dsp:spPr>
        <a:xfrm>
          <a:off x="4554136" y="1294667"/>
          <a:ext cx="2527663" cy="1011065"/>
        </a:xfrm>
        <a:prstGeom prst="chevron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64008" rIns="64008" bIns="64008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4800" kern="1200" dirty="0" smtClean="0"/>
            <a:t>2015</a:t>
          </a:r>
          <a:endParaRPr lang="en-US" sz="4800" kern="1200" dirty="0"/>
        </a:p>
      </dsp:txBody>
      <dsp:txXfrm>
        <a:off x="4554136" y="1294667"/>
        <a:ext cx="2527663" cy="1011065"/>
      </dsp:txXfrm>
    </dsp:sp>
    <dsp:sp modelId="{D3A472D5-50F4-4B84-A661-252CFE185FC9}">
      <dsp:nvSpPr>
        <dsp:cNvPr id="0" name=""/>
        <dsp:cNvSpPr/>
      </dsp:nvSpPr>
      <dsp:spPr>
        <a:xfrm>
          <a:off x="6829034" y="1294667"/>
          <a:ext cx="2527663" cy="1011065"/>
        </a:xfrm>
        <a:prstGeom prst="chevron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64008" rIns="64008" bIns="64008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4800" kern="1200" dirty="0" smtClean="0"/>
            <a:t>2018</a:t>
          </a:r>
          <a:endParaRPr lang="en-US" sz="4800" kern="1200" dirty="0"/>
        </a:p>
      </dsp:txBody>
      <dsp:txXfrm>
        <a:off x="6829034" y="1294667"/>
        <a:ext cx="2527663" cy="10110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7416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17976" y="0"/>
            <a:ext cx="4297416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0530A-05B3-4C26-A754-33FCB0C16414}" type="datetimeFigureOut">
              <a:rPr lang="en-US" smtClean="0"/>
              <a:pPr/>
              <a:t>11/23/2012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47171"/>
            <a:ext cx="4297416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17976" y="6447171"/>
            <a:ext cx="4297416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BDDAE8-6D37-4EBD-A6D5-C9B4B55006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7416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9340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17976" y="0"/>
            <a:ext cx="4297416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93404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9F67204-9C61-4058-B636-001EED11CB0F}" type="datetimeFigureOut">
              <a:rPr lang="en-US"/>
              <a:pPr>
                <a:defRPr/>
              </a:pPr>
              <a:t>11/23/2012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16275" y="509588"/>
            <a:ext cx="3484563" cy="2544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1712" y="3224371"/>
            <a:ext cx="7933690" cy="3054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47171"/>
            <a:ext cx="4297416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9340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17976" y="6447171"/>
            <a:ext cx="4297416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993404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32786DE-5E4A-44C2-9EA9-7C591ECC44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92188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5300" algn="l" defTabSz="992188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2188" algn="l" defTabSz="992188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89075" algn="l" defTabSz="992188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85963" algn="l" defTabSz="992188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3510" algn="l" defTabSz="99340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0212" algn="l" defTabSz="99340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76915" algn="l" defTabSz="99340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73617" algn="l" defTabSz="99340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2786DE-5E4A-44C2-9EA9-7C591ECC44CD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3428" y="2279851"/>
            <a:ext cx="8538845" cy="1573131"/>
          </a:xfrm>
          <a:prstGeom prst="rect">
            <a:avLst/>
          </a:prstGeom>
        </p:spPr>
        <p:txBody>
          <a:bodyPr lIns="99340" tIns="49670" rIns="99340" bIns="49670"/>
          <a:lstStyle/>
          <a:p>
            <a:r>
              <a:rPr lang="en-US" dirty="0" smtClean="0"/>
              <a:t>Click to edit Master title style</a:t>
            </a:r>
            <a:endParaRPr lang="pt-P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855" y="4158774"/>
            <a:ext cx="7031990" cy="1875526"/>
          </a:xfrm>
          <a:prstGeom prst="rect">
            <a:avLst/>
          </a:prstGeom>
        </p:spPr>
        <p:txBody>
          <a:bodyPr lIns="99340" tIns="49670" rIns="99340" bIns="4967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6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3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01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3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0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76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73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84FDA-5B9B-4A00-B42C-3967FE406709}" type="slidenum">
              <a:rPr lang="pt-PT"/>
              <a:pPr>
                <a:defRPr/>
              </a:pPr>
              <a:t>‹#›</a:t>
            </a:fld>
            <a:endParaRPr lang="pt-PT"/>
          </a:p>
        </p:txBody>
      </p:sp>
      <p:sp>
        <p:nvSpPr>
          <p:cNvPr id="6" name="Date Placeholder 3"/>
          <p:cNvSpPr>
            <a:spLocks noGrp="1"/>
          </p:cNvSpPr>
          <p:nvPr userDrawn="1"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270D3-8EBD-4F33-B18A-E4A07D9651AE}" type="datetimeFigureOut">
              <a:rPr lang="pt-PT"/>
              <a:pPr>
                <a:defRPr/>
              </a:pPr>
              <a:t>23-11-2012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285" y="293901"/>
            <a:ext cx="9041130" cy="1223169"/>
          </a:xfrm>
          <a:prstGeom prst="rect">
            <a:avLst/>
          </a:prstGeom>
        </p:spPr>
        <p:txBody>
          <a:bodyPr lIns="99340" tIns="49670" rIns="99340" bIns="49670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285" y="1712437"/>
            <a:ext cx="9041130" cy="4843409"/>
          </a:xfrm>
          <a:prstGeom prst="rect">
            <a:avLst/>
          </a:prstGeom>
        </p:spPr>
        <p:txBody>
          <a:bodyPr vert="eaVert" lIns="99340" tIns="49670" rIns="99340" bIns="4967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0FAF3-9D95-42CD-A01C-8650AD821F28}" type="slidenum">
              <a:rPr lang="pt-PT"/>
              <a:pPr>
                <a:defRPr/>
              </a:pPr>
              <a:t>‹#›</a:t>
            </a:fld>
            <a:endParaRPr lang="pt-PT"/>
          </a:p>
        </p:txBody>
      </p:sp>
      <p:sp>
        <p:nvSpPr>
          <p:cNvPr id="6" name="Date Placeholder 3"/>
          <p:cNvSpPr>
            <a:spLocks noGrp="1"/>
          </p:cNvSpPr>
          <p:nvPr userDrawn="1"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DBDDD-3295-43CB-88CA-76E41E31FEAF}" type="datetimeFigureOut">
              <a:rPr lang="pt-PT"/>
              <a:pPr>
                <a:defRPr/>
              </a:pPr>
              <a:t>23-11-2012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83132" y="293901"/>
            <a:ext cx="2260283" cy="6261945"/>
          </a:xfrm>
          <a:prstGeom prst="rect">
            <a:avLst/>
          </a:prstGeom>
        </p:spPr>
        <p:txBody>
          <a:bodyPr vert="eaVert" lIns="99340" tIns="49670" rIns="99340" bIns="49670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285" y="293901"/>
            <a:ext cx="6613419" cy="6261945"/>
          </a:xfrm>
          <a:prstGeom prst="rect">
            <a:avLst/>
          </a:prstGeom>
        </p:spPr>
        <p:txBody>
          <a:bodyPr vert="eaVert" lIns="99340" tIns="49670" rIns="99340" bIns="4967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2EEA9-916B-49FE-A10A-EC972E2E019C}" type="slidenum">
              <a:rPr lang="pt-PT"/>
              <a:pPr>
                <a:defRPr/>
              </a:pPr>
              <a:t>‹#›</a:t>
            </a:fld>
            <a:endParaRPr lang="pt-PT"/>
          </a:p>
        </p:txBody>
      </p:sp>
      <p:sp>
        <p:nvSpPr>
          <p:cNvPr id="6" name="Date Placeholder 3"/>
          <p:cNvSpPr>
            <a:spLocks noGrp="1"/>
          </p:cNvSpPr>
          <p:nvPr userDrawn="1"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70563-AC7E-4C50-84EF-57E1AB27E612}" type="datetimeFigureOut">
              <a:rPr lang="pt-PT"/>
              <a:pPr>
                <a:defRPr/>
              </a:pPr>
              <a:t>23-11-2012</a:t>
            </a:fld>
            <a:endParaRPr lang="pt-P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063" y="2279650"/>
            <a:ext cx="8537575" cy="15732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538" y="4159250"/>
            <a:ext cx="7032625" cy="187483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A71FA-4001-46BE-B66D-DD19733537F5}" type="datetimeFigureOut">
              <a:rPr lang="en-US" smtClean="0"/>
              <a:pPr/>
              <a:t>11/23/2012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04D5-5F76-4132-ADE8-F24C947E4B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A71FA-4001-46BE-B66D-DD19733537F5}" type="datetimeFigureOut">
              <a:rPr lang="en-US" smtClean="0"/>
              <a:pPr/>
              <a:t>11/23/2012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04D5-5F76-4132-ADE8-F24C947E4B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750" y="4716463"/>
            <a:ext cx="8539163" cy="145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3750" y="3109913"/>
            <a:ext cx="8539163" cy="160655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A71FA-4001-46BE-B66D-DD19733537F5}" type="datetimeFigureOut">
              <a:rPr lang="en-US" smtClean="0"/>
              <a:pPr/>
              <a:t>11/23/2012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04D5-5F76-4132-ADE8-F24C947E4B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1650" y="1712913"/>
            <a:ext cx="4445000" cy="4843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9050" y="1712913"/>
            <a:ext cx="4445000" cy="4843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A71FA-4001-46BE-B66D-DD19733537F5}" type="datetimeFigureOut">
              <a:rPr lang="en-US" smtClean="0"/>
              <a:pPr/>
              <a:t>11/23/2012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04D5-5F76-4132-ADE8-F24C947E4B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650" y="1643063"/>
            <a:ext cx="4438650" cy="6842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650" y="2327275"/>
            <a:ext cx="4438650" cy="4229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813" y="1643063"/>
            <a:ext cx="4440237" cy="6842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813" y="2327275"/>
            <a:ext cx="4440237" cy="4229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A71FA-4001-46BE-B66D-DD19733537F5}" type="datetimeFigureOut">
              <a:rPr lang="en-US" smtClean="0"/>
              <a:pPr/>
              <a:t>11/23/2012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04D5-5F76-4132-ADE8-F24C947E4B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A71FA-4001-46BE-B66D-DD19733537F5}" type="datetimeFigureOut">
              <a:rPr lang="en-US" smtClean="0"/>
              <a:pPr/>
              <a:t>11/23/2012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04D5-5F76-4132-ADE8-F24C947E4B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A71FA-4001-46BE-B66D-DD19733537F5}" type="datetimeFigureOut">
              <a:rPr lang="en-US" smtClean="0"/>
              <a:pPr/>
              <a:t>11/23/2012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04D5-5F76-4132-ADE8-F24C947E4B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650" y="292100"/>
            <a:ext cx="3305175" cy="12430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7475" y="292100"/>
            <a:ext cx="5616575" cy="62642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650" y="1535113"/>
            <a:ext cx="3305175" cy="50212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A71FA-4001-46BE-B66D-DD19733537F5}" type="datetimeFigureOut">
              <a:rPr lang="en-US" smtClean="0"/>
              <a:pPr/>
              <a:t>11/23/2012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04D5-5F76-4132-ADE8-F24C947E4B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285" y="293901"/>
            <a:ext cx="9041130" cy="1223169"/>
          </a:xfrm>
          <a:prstGeom prst="rect">
            <a:avLst/>
          </a:prstGeom>
        </p:spPr>
        <p:txBody>
          <a:bodyPr lIns="99340" tIns="49670" rIns="99340" bIns="49670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285" y="1712437"/>
            <a:ext cx="9041130" cy="4843409"/>
          </a:xfrm>
          <a:prstGeom prst="rect">
            <a:avLst/>
          </a:prstGeom>
        </p:spPr>
        <p:txBody>
          <a:bodyPr lIns="99340" tIns="49670" rIns="99340" bIns="4967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32037-625B-471B-A63E-B7AC0449EC66}" type="slidenum">
              <a:rPr lang="pt-PT"/>
              <a:pPr>
                <a:defRPr/>
              </a:pPr>
              <a:t>‹#›</a:t>
            </a:fld>
            <a:endParaRPr lang="pt-PT"/>
          </a:p>
        </p:txBody>
      </p:sp>
      <p:sp>
        <p:nvSpPr>
          <p:cNvPr id="6" name="Date Placeholder 3"/>
          <p:cNvSpPr>
            <a:spLocks noGrp="1"/>
          </p:cNvSpPr>
          <p:nvPr userDrawn="1"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42365-01F4-48AA-AC0E-2BC54AEEFFF5}" type="datetimeFigureOut">
              <a:rPr lang="pt-PT"/>
              <a:pPr>
                <a:defRPr/>
              </a:pPr>
              <a:t>23-11-2012</a:t>
            </a:fld>
            <a:endParaRPr lang="pt-P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8500" y="5137150"/>
            <a:ext cx="6027738" cy="6064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68500" y="655638"/>
            <a:ext cx="6027738" cy="44037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68500" y="5743575"/>
            <a:ext cx="6027738" cy="86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A71FA-4001-46BE-B66D-DD19733537F5}" type="datetimeFigureOut">
              <a:rPr lang="en-US" smtClean="0"/>
              <a:pPr/>
              <a:t>11/23/2012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04D5-5F76-4132-ADE8-F24C947E4B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A71FA-4001-46BE-B66D-DD19733537F5}" type="datetimeFigureOut">
              <a:rPr lang="en-US" smtClean="0"/>
              <a:pPr/>
              <a:t>11/23/2012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04D5-5F76-4132-ADE8-F24C947E4B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83450" y="293688"/>
            <a:ext cx="2260600" cy="6262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1650" y="293688"/>
            <a:ext cx="6629400" cy="6262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A71FA-4001-46BE-B66D-DD19733537F5}" type="datetimeFigureOut">
              <a:rPr lang="en-US" smtClean="0"/>
              <a:pPr/>
              <a:t>11/23/2012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04D5-5F76-4132-ADE8-F24C947E4B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3428" y="2279851"/>
            <a:ext cx="8538845" cy="1573131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06855" y="4158774"/>
            <a:ext cx="7031990" cy="18755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6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3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01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3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0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76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73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501650" y="6802438"/>
            <a:ext cx="2344738" cy="390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B92DF4-0E8A-48E6-AEE4-52C8089104A4}" type="datetimeFigureOut">
              <a:rPr lang="pt-BR"/>
              <a:pPr>
                <a:defRPr/>
              </a:pPr>
              <a:t>23/11/2012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432175" y="6802438"/>
            <a:ext cx="3181350" cy="390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199313" y="6802438"/>
            <a:ext cx="2344737" cy="390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A5A656-8598-4AAE-A0F2-A0CC136F0444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285" y="293901"/>
            <a:ext cx="9041130" cy="1223169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285" y="1712437"/>
            <a:ext cx="9041130" cy="484340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501650" y="6802438"/>
            <a:ext cx="2344738" cy="390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072E1-DEE0-4DD8-9C71-611385A77D23}" type="datetimeFigureOut">
              <a:rPr lang="pt-BR"/>
              <a:pPr>
                <a:defRPr/>
              </a:pPr>
              <a:t>23/11/2012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432175" y="6802438"/>
            <a:ext cx="3181350" cy="390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199313" y="6802438"/>
            <a:ext cx="2344737" cy="390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2C4F34-9B62-4818-AE09-0E7027DF9A0C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3541" y="4715996"/>
            <a:ext cx="8538845" cy="1457610"/>
          </a:xfrm>
          <a:prstGeom prst="rect">
            <a:avLst/>
          </a:prstGeo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93541" y="3110587"/>
            <a:ext cx="8538845" cy="160540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670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34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010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8680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351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021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769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7361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501650" y="6802438"/>
            <a:ext cx="2344738" cy="390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F3351-5911-446A-8E91-1BDAA4091881}" type="datetimeFigureOut">
              <a:rPr lang="pt-BR"/>
              <a:pPr>
                <a:defRPr/>
              </a:pPr>
              <a:t>23/11/2012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432175" y="6802438"/>
            <a:ext cx="3181350" cy="390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199313" y="6802438"/>
            <a:ext cx="2344737" cy="390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EE5C7-1944-498B-B79E-64F34F22F331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285" y="293901"/>
            <a:ext cx="9041130" cy="1223169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02285" y="1712437"/>
            <a:ext cx="4436851" cy="4843409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06564" y="1712437"/>
            <a:ext cx="4436851" cy="4843409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01650" y="6802438"/>
            <a:ext cx="2344738" cy="390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85A5E-D8DC-469F-97CF-503EFE8EAAAC}" type="datetimeFigureOut">
              <a:rPr lang="pt-BR"/>
              <a:pPr>
                <a:defRPr/>
              </a:pPr>
              <a:t>23/11/2012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432175" y="6802438"/>
            <a:ext cx="3181350" cy="390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7199313" y="6802438"/>
            <a:ext cx="2344737" cy="390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459BA-7603-488A-BF1B-E667704E6566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285" y="293901"/>
            <a:ext cx="9041130" cy="122316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02285" y="1642784"/>
            <a:ext cx="4438595" cy="6846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00" b="1"/>
            </a:lvl1pPr>
            <a:lvl2pPr marL="496702" indent="0">
              <a:buNone/>
              <a:defRPr sz="2200" b="1"/>
            </a:lvl2pPr>
            <a:lvl3pPr marL="993404" indent="0">
              <a:buNone/>
              <a:defRPr sz="2000" b="1"/>
            </a:lvl3pPr>
            <a:lvl4pPr marL="1490106" indent="0">
              <a:buNone/>
              <a:defRPr sz="1700" b="1"/>
            </a:lvl4pPr>
            <a:lvl5pPr marL="1986808" indent="0">
              <a:buNone/>
              <a:defRPr sz="1700" b="1"/>
            </a:lvl5pPr>
            <a:lvl6pPr marL="2483510" indent="0">
              <a:buNone/>
              <a:defRPr sz="1700" b="1"/>
            </a:lvl6pPr>
            <a:lvl7pPr marL="2980212" indent="0">
              <a:buNone/>
              <a:defRPr sz="1700" b="1"/>
            </a:lvl7pPr>
            <a:lvl8pPr marL="3476915" indent="0">
              <a:buNone/>
              <a:defRPr sz="1700" b="1"/>
            </a:lvl8pPr>
            <a:lvl9pPr marL="3973617" indent="0">
              <a:buNone/>
              <a:defRPr sz="17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2285" y="2327419"/>
            <a:ext cx="4438595" cy="4228427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103077" y="1642784"/>
            <a:ext cx="4440339" cy="6846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00" b="1"/>
            </a:lvl1pPr>
            <a:lvl2pPr marL="496702" indent="0">
              <a:buNone/>
              <a:defRPr sz="2200" b="1"/>
            </a:lvl2pPr>
            <a:lvl3pPr marL="993404" indent="0">
              <a:buNone/>
              <a:defRPr sz="2000" b="1"/>
            </a:lvl3pPr>
            <a:lvl4pPr marL="1490106" indent="0">
              <a:buNone/>
              <a:defRPr sz="1700" b="1"/>
            </a:lvl4pPr>
            <a:lvl5pPr marL="1986808" indent="0">
              <a:buNone/>
              <a:defRPr sz="1700" b="1"/>
            </a:lvl5pPr>
            <a:lvl6pPr marL="2483510" indent="0">
              <a:buNone/>
              <a:defRPr sz="1700" b="1"/>
            </a:lvl6pPr>
            <a:lvl7pPr marL="2980212" indent="0">
              <a:buNone/>
              <a:defRPr sz="1700" b="1"/>
            </a:lvl7pPr>
            <a:lvl8pPr marL="3476915" indent="0">
              <a:buNone/>
              <a:defRPr sz="1700" b="1"/>
            </a:lvl8pPr>
            <a:lvl9pPr marL="3973617" indent="0">
              <a:buNone/>
              <a:defRPr sz="17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103077" y="2327419"/>
            <a:ext cx="4440339" cy="4228427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501650" y="6802438"/>
            <a:ext cx="2344738" cy="390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1BA1E-B624-4B9F-B9CB-6B33A27942D7}" type="datetimeFigureOut">
              <a:rPr lang="pt-BR"/>
              <a:pPr>
                <a:defRPr/>
              </a:pPr>
              <a:t>23/11/2012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432175" y="6802438"/>
            <a:ext cx="3181350" cy="390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7199313" y="6802438"/>
            <a:ext cx="2344737" cy="390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96D848-7F9F-480F-A99A-B65099DF7B04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285" y="293901"/>
            <a:ext cx="9041130" cy="1223169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501650" y="6802438"/>
            <a:ext cx="2344738" cy="390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0B0E1-225E-4CA9-9FFF-F7AA0E68779E}" type="datetimeFigureOut">
              <a:rPr lang="pt-BR"/>
              <a:pPr>
                <a:defRPr/>
              </a:pPr>
              <a:t>23/11/2012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432175" y="6802438"/>
            <a:ext cx="3181350" cy="390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7199313" y="6802438"/>
            <a:ext cx="2344737" cy="390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31097-1751-4092-84B4-0FD53F9DA517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 userDrawn="1"/>
        </p:nvSpPr>
        <p:spPr>
          <a:xfrm>
            <a:off x="427038" y="6829425"/>
            <a:ext cx="2306637" cy="508000"/>
          </a:xfrm>
          <a:prstGeom prst="rect">
            <a:avLst/>
          </a:prstGeom>
          <a:ln/>
        </p:spPr>
        <p:txBody>
          <a:bodyPr lIns="99340" tIns="49670" rIns="99340" bIns="49670" anchor="ctr"/>
          <a:lstStyle>
            <a:lvl1pPr>
              <a:defRPr/>
            </a:lvl1pPr>
          </a:lstStyle>
          <a:p>
            <a:pPr defTabSz="99340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 smtClean="0">
                <a:solidFill>
                  <a:schemeClr val="bg1"/>
                </a:solidFill>
                <a:latin typeface="+mn-lt"/>
                <a:cs typeface="+mn-cs"/>
              </a:rPr>
              <a:t>03/05/2012</a:t>
            </a:r>
            <a:endParaRPr lang="en-US" sz="13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 userDrawn="1"/>
        </p:nvSpPr>
        <p:spPr>
          <a:xfrm>
            <a:off x="2998788" y="6921500"/>
            <a:ext cx="4124325" cy="508000"/>
          </a:xfrm>
          <a:prstGeom prst="rect">
            <a:avLst/>
          </a:prstGeom>
          <a:ln/>
        </p:spPr>
        <p:txBody>
          <a:bodyPr lIns="99340" tIns="49670" rIns="99340" bIns="49670" anchor="ctr"/>
          <a:lstStyle>
            <a:lvl1pPr>
              <a:defRPr/>
            </a:lvl1pPr>
          </a:lstStyle>
          <a:p>
            <a:pPr algn="ctr" defTabSz="99340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 err="1" smtClean="0">
                <a:solidFill>
                  <a:schemeClr val="bg1"/>
                </a:solidFill>
                <a:latin typeface="+mn-lt"/>
                <a:cs typeface="+mn-cs"/>
              </a:rPr>
              <a:t>Ministério</a:t>
            </a:r>
            <a:r>
              <a:rPr lang="en-US" sz="130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1300" dirty="0" err="1" smtClean="0">
                <a:solidFill>
                  <a:schemeClr val="bg1"/>
                </a:solidFill>
                <a:latin typeface="+mn-lt"/>
                <a:cs typeface="+mn-cs"/>
              </a:rPr>
              <a:t>da</a:t>
            </a:r>
            <a:r>
              <a:rPr lang="en-US" sz="130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1300" dirty="0" err="1" smtClean="0">
                <a:solidFill>
                  <a:schemeClr val="bg1"/>
                </a:solidFill>
                <a:latin typeface="+mn-lt"/>
                <a:cs typeface="+mn-cs"/>
              </a:rPr>
              <a:t>Ciência</a:t>
            </a:r>
            <a:r>
              <a:rPr lang="en-US" sz="1300" dirty="0" smtClean="0">
                <a:solidFill>
                  <a:schemeClr val="bg1"/>
                </a:solidFill>
                <a:latin typeface="+mn-lt"/>
                <a:cs typeface="+mn-cs"/>
              </a:rPr>
              <a:t> e </a:t>
            </a:r>
            <a:r>
              <a:rPr lang="en-US" sz="1300" dirty="0" err="1" smtClean="0">
                <a:solidFill>
                  <a:schemeClr val="bg1"/>
                </a:solidFill>
                <a:latin typeface="+mn-lt"/>
                <a:cs typeface="+mn-cs"/>
              </a:rPr>
              <a:t>Tecnologia</a:t>
            </a:r>
            <a:r>
              <a:rPr lang="en-US" sz="1300" dirty="0" smtClean="0">
                <a:solidFill>
                  <a:schemeClr val="bg1"/>
                </a:solidFill>
                <a:latin typeface="+mn-lt"/>
                <a:cs typeface="+mn-cs"/>
              </a:rPr>
              <a:t> - INTIC</a:t>
            </a:r>
            <a:endParaRPr lang="en-US" sz="13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 userDrawn="1"/>
        </p:nvSpPr>
        <p:spPr>
          <a:xfrm>
            <a:off x="7670800" y="6829425"/>
            <a:ext cx="1758950" cy="508000"/>
          </a:xfrm>
          <a:prstGeom prst="rect">
            <a:avLst/>
          </a:prstGeom>
          <a:ln/>
        </p:spPr>
        <p:txBody>
          <a:bodyPr lIns="99340" tIns="49670" rIns="99340" bIns="49670" anchor="ctr"/>
          <a:lstStyle>
            <a:lvl1pPr>
              <a:defRPr/>
            </a:lvl1pPr>
          </a:lstStyle>
          <a:p>
            <a:pPr algn="r" defTabSz="993404" fontAlgn="auto">
              <a:spcBef>
                <a:spcPts val="0"/>
              </a:spcBef>
              <a:spcAft>
                <a:spcPts val="0"/>
              </a:spcAft>
              <a:defRPr/>
            </a:pPr>
            <a:fld id="{5E3DD2C2-CB02-4305-B939-EE5F849347A2}" type="slidenum">
              <a:rPr lang="en-US" sz="1300" smtClean="0">
                <a:solidFill>
                  <a:schemeClr val="bg1"/>
                </a:solidFill>
                <a:latin typeface="+mn-lt"/>
                <a:cs typeface="+mn-cs"/>
              </a:rPr>
              <a:pPr algn="r" defTabSz="993404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3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95309" y="-115521"/>
            <a:ext cx="8263286" cy="140324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95310" y="1280930"/>
            <a:ext cx="8898118" cy="546858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541" y="4715996"/>
            <a:ext cx="8538845" cy="1457610"/>
          </a:xfrm>
          <a:prstGeom prst="rect">
            <a:avLst/>
          </a:prstGeom>
        </p:spPr>
        <p:txBody>
          <a:bodyPr lIns="99340" tIns="49670" rIns="99340" bIns="49670" anchor="t"/>
          <a:lstStyle>
            <a:lvl1pPr algn="l">
              <a:defRPr sz="43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3541" y="3110587"/>
            <a:ext cx="8538845" cy="1605409"/>
          </a:xfrm>
          <a:prstGeom prst="rect">
            <a:avLst/>
          </a:prstGeom>
        </p:spPr>
        <p:txBody>
          <a:bodyPr lIns="99340" tIns="49670" rIns="99340" bIns="49670"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670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34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010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8680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351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021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769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7361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BEFB0-F0C8-44F1-A05B-A9E2BB369DD3}" type="slidenum">
              <a:rPr lang="pt-PT"/>
              <a:pPr>
                <a:defRPr/>
              </a:pPr>
              <a:t>‹#›</a:t>
            </a:fld>
            <a:endParaRPr lang="pt-PT"/>
          </a:p>
        </p:txBody>
      </p:sp>
      <p:sp>
        <p:nvSpPr>
          <p:cNvPr id="6" name="Date Placeholder 3"/>
          <p:cNvSpPr>
            <a:spLocks noGrp="1"/>
          </p:cNvSpPr>
          <p:nvPr userDrawn="1"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FEF0C-BE02-40BD-AA60-29CAF2E8E85F}" type="datetimeFigureOut">
              <a:rPr lang="pt-PT"/>
              <a:pPr>
                <a:defRPr/>
              </a:pPr>
              <a:t>23-11-2012</a:t>
            </a:fld>
            <a:endParaRPr lang="pt-PT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286" y="292201"/>
            <a:ext cx="3304966" cy="1243555"/>
          </a:xfrm>
          <a:prstGeom prst="rect">
            <a:avLst/>
          </a:prstGeo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27590" y="292202"/>
            <a:ext cx="5615825" cy="6263644"/>
          </a:xfrm>
          <a:prstGeom prst="rect">
            <a:avLst/>
          </a:prstGeo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02286" y="1535757"/>
            <a:ext cx="3304966" cy="50200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 marL="496702" indent="0">
              <a:buNone/>
              <a:defRPr sz="1300"/>
            </a:lvl2pPr>
            <a:lvl3pPr marL="993404" indent="0">
              <a:buNone/>
              <a:defRPr sz="1100"/>
            </a:lvl3pPr>
            <a:lvl4pPr marL="1490106" indent="0">
              <a:buNone/>
              <a:defRPr sz="1000"/>
            </a:lvl4pPr>
            <a:lvl5pPr marL="1986808" indent="0">
              <a:buNone/>
              <a:defRPr sz="1000"/>
            </a:lvl5pPr>
            <a:lvl6pPr marL="2483510" indent="0">
              <a:buNone/>
              <a:defRPr sz="1000"/>
            </a:lvl6pPr>
            <a:lvl7pPr marL="2980212" indent="0">
              <a:buNone/>
              <a:defRPr sz="1000"/>
            </a:lvl7pPr>
            <a:lvl8pPr marL="3476915" indent="0">
              <a:buNone/>
              <a:defRPr sz="1000"/>
            </a:lvl8pPr>
            <a:lvl9pPr marL="3973617" indent="0">
              <a:buNone/>
              <a:defRPr sz="1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01650" y="6802438"/>
            <a:ext cx="2344738" cy="390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549F2-6860-4677-88B7-7C27CD0E2CA9}" type="datetimeFigureOut">
              <a:rPr lang="pt-BR"/>
              <a:pPr>
                <a:defRPr/>
              </a:pPr>
              <a:t>23/11/2012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432175" y="6802438"/>
            <a:ext cx="3181350" cy="390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7199313" y="6802438"/>
            <a:ext cx="2344737" cy="390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59C76-4DD3-4B3D-8FEB-1697084D9847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9028" y="5137309"/>
            <a:ext cx="6027420" cy="606488"/>
          </a:xfrm>
          <a:prstGeom prst="rect">
            <a:avLst/>
          </a:prstGeo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69028" y="655754"/>
            <a:ext cx="6027420" cy="44034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/>
            </a:lvl1pPr>
            <a:lvl2pPr marL="496702" indent="0">
              <a:buNone/>
              <a:defRPr sz="3000"/>
            </a:lvl2pPr>
            <a:lvl3pPr marL="993404" indent="0">
              <a:buNone/>
              <a:defRPr sz="2600"/>
            </a:lvl3pPr>
            <a:lvl4pPr marL="1490106" indent="0">
              <a:buNone/>
              <a:defRPr sz="2200"/>
            </a:lvl4pPr>
            <a:lvl5pPr marL="1986808" indent="0">
              <a:buNone/>
              <a:defRPr sz="2200"/>
            </a:lvl5pPr>
            <a:lvl6pPr marL="2483510" indent="0">
              <a:buNone/>
              <a:defRPr sz="2200"/>
            </a:lvl6pPr>
            <a:lvl7pPr marL="2980212" indent="0">
              <a:buNone/>
              <a:defRPr sz="2200"/>
            </a:lvl7pPr>
            <a:lvl8pPr marL="3476915" indent="0">
              <a:buNone/>
              <a:defRPr sz="2200"/>
            </a:lvl8pPr>
            <a:lvl9pPr marL="3973617" indent="0">
              <a:buNone/>
              <a:defRPr sz="22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69028" y="5743798"/>
            <a:ext cx="6027420" cy="8613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 marL="496702" indent="0">
              <a:buNone/>
              <a:defRPr sz="1300"/>
            </a:lvl2pPr>
            <a:lvl3pPr marL="993404" indent="0">
              <a:buNone/>
              <a:defRPr sz="1100"/>
            </a:lvl3pPr>
            <a:lvl4pPr marL="1490106" indent="0">
              <a:buNone/>
              <a:defRPr sz="1000"/>
            </a:lvl4pPr>
            <a:lvl5pPr marL="1986808" indent="0">
              <a:buNone/>
              <a:defRPr sz="1000"/>
            </a:lvl5pPr>
            <a:lvl6pPr marL="2483510" indent="0">
              <a:buNone/>
              <a:defRPr sz="1000"/>
            </a:lvl6pPr>
            <a:lvl7pPr marL="2980212" indent="0">
              <a:buNone/>
              <a:defRPr sz="1000"/>
            </a:lvl7pPr>
            <a:lvl8pPr marL="3476915" indent="0">
              <a:buNone/>
              <a:defRPr sz="1000"/>
            </a:lvl8pPr>
            <a:lvl9pPr marL="3973617" indent="0">
              <a:buNone/>
              <a:defRPr sz="1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01650" y="6802438"/>
            <a:ext cx="2344738" cy="390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FB0D2F-0E94-44F4-8EAF-0803A8B12793}" type="datetimeFigureOut">
              <a:rPr lang="pt-BR"/>
              <a:pPr>
                <a:defRPr/>
              </a:pPr>
              <a:t>23/11/2012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432175" y="6802438"/>
            <a:ext cx="3181350" cy="390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7199313" y="6802438"/>
            <a:ext cx="2344737" cy="390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7A706-4AE8-473A-8C4B-5B0236703709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285" y="293901"/>
            <a:ext cx="9041130" cy="1223169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02285" y="1712437"/>
            <a:ext cx="9041130" cy="484340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501650" y="6802438"/>
            <a:ext cx="2344738" cy="390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4A889-D79C-418F-9AE4-9A913B35C5EE}" type="datetimeFigureOut">
              <a:rPr lang="pt-BR"/>
              <a:pPr>
                <a:defRPr/>
              </a:pPr>
              <a:t>23/11/2012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432175" y="6802438"/>
            <a:ext cx="3181350" cy="390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199313" y="6802438"/>
            <a:ext cx="2344737" cy="390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DFF0D-0793-4A17-9298-0457647E541A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283132" y="293901"/>
            <a:ext cx="2260283" cy="626194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02285" y="293901"/>
            <a:ext cx="6613419" cy="626194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501650" y="6802438"/>
            <a:ext cx="2344738" cy="390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E5BD4-E67D-4761-B791-4725E915680D}" type="datetimeFigureOut">
              <a:rPr lang="pt-BR"/>
              <a:pPr>
                <a:defRPr/>
              </a:pPr>
              <a:t>23/11/2012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432175" y="6802438"/>
            <a:ext cx="3181350" cy="390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199313" y="6802438"/>
            <a:ext cx="2344737" cy="390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650EED-2733-493D-AE85-BC884A3CC33C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285" y="293901"/>
            <a:ext cx="9041130" cy="1223169"/>
          </a:xfrm>
          <a:prstGeom prst="rect">
            <a:avLst/>
          </a:prstGeom>
        </p:spPr>
        <p:txBody>
          <a:bodyPr lIns="99340" tIns="49670" rIns="99340" bIns="49670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285" y="1712437"/>
            <a:ext cx="4436851" cy="4843409"/>
          </a:xfrm>
          <a:prstGeom prst="rect">
            <a:avLst/>
          </a:prstGeom>
        </p:spPr>
        <p:txBody>
          <a:bodyPr lIns="99340" tIns="49670" rIns="99340" bIns="49670"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6564" y="1712437"/>
            <a:ext cx="4436851" cy="4843409"/>
          </a:xfrm>
          <a:prstGeom prst="rect">
            <a:avLst/>
          </a:prstGeom>
        </p:spPr>
        <p:txBody>
          <a:bodyPr lIns="99340" tIns="49670" rIns="99340" bIns="49670"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A990C-6E73-4954-BB96-53ACE4EFDECB}" type="slidenum">
              <a:rPr lang="pt-PT"/>
              <a:pPr>
                <a:defRPr/>
              </a:pPr>
              <a:t>‹#›</a:t>
            </a:fld>
            <a:endParaRPr lang="pt-PT"/>
          </a:p>
        </p:txBody>
      </p:sp>
      <p:sp>
        <p:nvSpPr>
          <p:cNvPr id="7" name="Date Placeholder 3"/>
          <p:cNvSpPr>
            <a:spLocks noGrp="1"/>
          </p:cNvSpPr>
          <p:nvPr userDrawn="1"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DBBC0-F703-47A2-9982-C952D52904F3}" type="datetimeFigureOut">
              <a:rPr lang="pt-PT"/>
              <a:pPr>
                <a:defRPr/>
              </a:pPr>
              <a:t>23-11-2012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285" y="293901"/>
            <a:ext cx="9041130" cy="1223169"/>
          </a:xfrm>
          <a:prstGeom prst="rect">
            <a:avLst/>
          </a:prstGeom>
        </p:spPr>
        <p:txBody>
          <a:bodyPr lIns="99340" tIns="49670" rIns="99340" bIns="49670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285" y="1642784"/>
            <a:ext cx="4438595" cy="684634"/>
          </a:xfrm>
          <a:prstGeom prst="rect">
            <a:avLst/>
          </a:prstGeom>
        </p:spPr>
        <p:txBody>
          <a:bodyPr lIns="99340" tIns="49670" rIns="99340" bIns="49670" anchor="b"/>
          <a:lstStyle>
            <a:lvl1pPr marL="0" indent="0">
              <a:buNone/>
              <a:defRPr sz="2600" b="1"/>
            </a:lvl1pPr>
            <a:lvl2pPr marL="496702" indent="0">
              <a:buNone/>
              <a:defRPr sz="2200" b="1"/>
            </a:lvl2pPr>
            <a:lvl3pPr marL="993404" indent="0">
              <a:buNone/>
              <a:defRPr sz="2000" b="1"/>
            </a:lvl3pPr>
            <a:lvl4pPr marL="1490106" indent="0">
              <a:buNone/>
              <a:defRPr sz="1700" b="1"/>
            </a:lvl4pPr>
            <a:lvl5pPr marL="1986808" indent="0">
              <a:buNone/>
              <a:defRPr sz="1700" b="1"/>
            </a:lvl5pPr>
            <a:lvl6pPr marL="2483510" indent="0">
              <a:buNone/>
              <a:defRPr sz="1700" b="1"/>
            </a:lvl6pPr>
            <a:lvl7pPr marL="2980212" indent="0">
              <a:buNone/>
              <a:defRPr sz="1700" b="1"/>
            </a:lvl7pPr>
            <a:lvl8pPr marL="3476915" indent="0">
              <a:buNone/>
              <a:defRPr sz="1700" b="1"/>
            </a:lvl8pPr>
            <a:lvl9pPr marL="3973617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285" y="2327419"/>
            <a:ext cx="4438595" cy="4228427"/>
          </a:xfrm>
          <a:prstGeom prst="rect">
            <a:avLst/>
          </a:prstGeom>
        </p:spPr>
        <p:txBody>
          <a:bodyPr lIns="99340" tIns="49670" rIns="99340" bIns="49670"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077" y="1642784"/>
            <a:ext cx="4440339" cy="684634"/>
          </a:xfrm>
          <a:prstGeom prst="rect">
            <a:avLst/>
          </a:prstGeom>
        </p:spPr>
        <p:txBody>
          <a:bodyPr lIns="99340" tIns="49670" rIns="99340" bIns="49670" anchor="b"/>
          <a:lstStyle>
            <a:lvl1pPr marL="0" indent="0">
              <a:buNone/>
              <a:defRPr sz="2600" b="1"/>
            </a:lvl1pPr>
            <a:lvl2pPr marL="496702" indent="0">
              <a:buNone/>
              <a:defRPr sz="2200" b="1"/>
            </a:lvl2pPr>
            <a:lvl3pPr marL="993404" indent="0">
              <a:buNone/>
              <a:defRPr sz="2000" b="1"/>
            </a:lvl3pPr>
            <a:lvl4pPr marL="1490106" indent="0">
              <a:buNone/>
              <a:defRPr sz="1700" b="1"/>
            </a:lvl4pPr>
            <a:lvl5pPr marL="1986808" indent="0">
              <a:buNone/>
              <a:defRPr sz="1700" b="1"/>
            </a:lvl5pPr>
            <a:lvl6pPr marL="2483510" indent="0">
              <a:buNone/>
              <a:defRPr sz="1700" b="1"/>
            </a:lvl6pPr>
            <a:lvl7pPr marL="2980212" indent="0">
              <a:buNone/>
              <a:defRPr sz="1700" b="1"/>
            </a:lvl7pPr>
            <a:lvl8pPr marL="3476915" indent="0">
              <a:buNone/>
              <a:defRPr sz="1700" b="1"/>
            </a:lvl8pPr>
            <a:lvl9pPr marL="3973617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077" y="2327419"/>
            <a:ext cx="4440339" cy="4228427"/>
          </a:xfrm>
          <a:prstGeom prst="rect">
            <a:avLst/>
          </a:prstGeom>
        </p:spPr>
        <p:txBody>
          <a:bodyPr lIns="99340" tIns="49670" rIns="99340" bIns="49670"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7B7E0-AFEF-4565-AD0D-13FDB41F9BF6}" type="slidenum">
              <a:rPr lang="pt-PT"/>
              <a:pPr>
                <a:defRPr/>
              </a:pPr>
              <a:t>‹#›</a:t>
            </a:fld>
            <a:endParaRPr lang="pt-PT"/>
          </a:p>
        </p:txBody>
      </p:sp>
      <p:sp>
        <p:nvSpPr>
          <p:cNvPr id="9" name="Date Placeholder 3"/>
          <p:cNvSpPr>
            <a:spLocks noGrp="1"/>
          </p:cNvSpPr>
          <p:nvPr userDrawn="1"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DF610-643C-4D00-AD11-E87AB59592E3}" type="datetimeFigureOut">
              <a:rPr lang="pt-PT"/>
              <a:pPr>
                <a:defRPr/>
              </a:pPr>
              <a:t>23-11-2012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285" y="293901"/>
            <a:ext cx="9041130" cy="1223169"/>
          </a:xfrm>
          <a:prstGeom prst="rect">
            <a:avLst/>
          </a:prstGeom>
        </p:spPr>
        <p:txBody>
          <a:bodyPr lIns="99340" tIns="49670" rIns="99340" bIns="49670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FBFD1-48B8-4093-9843-3553557D1CEB}" type="slidenum">
              <a:rPr lang="pt-PT"/>
              <a:pPr>
                <a:defRPr/>
              </a:pPr>
              <a:t>‹#›</a:t>
            </a:fld>
            <a:endParaRPr lang="pt-PT"/>
          </a:p>
        </p:txBody>
      </p:sp>
      <p:sp>
        <p:nvSpPr>
          <p:cNvPr id="5" name="Date Placeholder 3"/>
          <p:cNvSpPr>
            <a:spLocks noGrp="1"/>
          </p:cNvSpPr>
          <p:nvPr userDrawn="1"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16582-5F3C-413C-AE73-E373924A1DBE}" type="datetimeFigureOut">
              <a:rPr lang="pt-PT"/>
              <a:pPr>
                <a:defRPr/>
              </a:pPr>
              <a:t>23-11-2012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F374D-9104-40AE-B418-CE241A5EA084}" type="slidenum">
              <a:rPr lang="pt-PT"/>
              <a:pPr>
                <a:defRPr/>
              </a:pPr>
              <a:t>‹#›</a:t>
            </a:fld>
            <a:endParaRPr lang="pt-PT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97636-387B-4262-84CF-037E89309E48}" type="datetimeFigureOut">
              <a:rPr lang="pt-PT"/>
              <a:pPr>
                <a:defRPr/>
              </a:pPr>
              <a:t>23-11-2012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286" y="292201"/>
            <a:ext cx="3304966" cy="1243555"/>
          </a:xfrm>
          <a:prstGeom prst="rect">
            <a:avLst/>
          </a:prstGeom>
        </p:spPr>
        <p:txBody>
          <a:bodyPr lIns="99340" tIns="49670" rIns="99340" bIns="49670"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7590" y="292202"/>
            <a:ext cx="5615825" cy="6263644"/>
          </a:xfrm>
          <a:prstGeom prst="rect">
            <a:avLst/>
          </a:prstGeom>
        </p:spPr>
        <p:txBody>
          <a:bodyPr lIns="99340" tIns="49670" rIns="99340" bIns="49670"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286" y="1535757"/>
            <a:ext cx="3304966" cy="5020089"/>
          </a:xfrm>
          <a:prstGeom prst="rect">
            <a:avLst/>
          </a:prstGeom>
        </p:spPr>
        <p:txBody>
          <a:bodyPr lIns="99340" tIns="49670" rIns="99340" bIns="49670"/>
          <a:lstStyle>
            <a:lvl1pPr marL="0" indent="0">
              <a:buNone/>
              <a:defRPr sz="1500"/>
            </a:lvl1pPr>
            <a:lvl2pPr marL="496702" indent="0">
              <a:buNone/>
              <a:defRPr sz="1300"/>
            </a:lvl2pPr>
            <a:lvl3pPr marL="993404" indent="0">
              <a:buNone/>
              <a:defRPr sz="1100"/>
            </a:lvl3pPr>
            <a:lvl4pPr marL="1490106" indent="0">
              <a:buNone/>
              <a:defRPr sz="1000"/>
            </a:lvl4pPr>
            <a:lvl5pPr marL="1986808" indent="0">
              <a:buNone/>
              <a:defRPr sz="1000"/>
            </a:lvl5pPr>
            <a:lvl6pPr marL="2483510" indent="0">
              <a:buNone/>
              <a:defRPr sz="1000"/>
            </a:lvl6pPr>
            <a:lvl7pPr marL="2980212" indent="0">
              <a:buNone/>
              <a:defRPr sz="1000"/>
            </a:lvl7pPr>
            <a:lvl8pPr marL="3476915" indent="0">
              <a:buNone/>
              <a:defRPr sz="1000"/>
            </a:lvl8pPr>
            <a:lvl9pPr marL="3973617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57839-D483-4B7A-B52E-97290F6120B5}" type="slidenum">
              <a:rPr lang="pt-PT"/>
              <a:pPr>
                <a:defRPr/>
              </a:pPr>
              <a:t>‹#›</a:t>
            </a:fld>
            <a:endParaRPr lang="pt-PT"/>
          </a:p>
        </p:txBody>
      </p:sp>
      <p:sp>
        <p:nvSpPr>
          <p:cNvPr id="7" name="Date Placeholder 3"/>
          <p:cNvSpPr>
            <a:spLocks noGrp="1"/>
          </p:cNvSpPr>
          <p:nvPr userDrawn="1"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B3D65-F032-4DD6-B59E-2EF7973AD23A}" type="datetimeFigureOut">
              <a:rPr lang="pt-PT"/>
              <a:pPr>
                <a:defRPr/>
              </a:pPr>
              <a:t>23-11-2012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9028" y="5137309"/>
            <a:ext cx="6027420" cy="606488"/>
          </a:xfrm>
          <a:prstGeom prst="rect">
            <a:avLst/>
          </a:prstGeom>
        </p:spPr>
        <p:txBody>
          <a:bodyPr lIns="99340" tIns="49670" rIns="99340" bIns="49670"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69028" y="655754"/>
            <a:ext cx="6027420" cy="4403408"/>
          </a:xfrm>
          <a:prstGeom prst="rect">
            <a:avLst/>
          </a:prstGeom>
        </p:spPr>
        <p:txBody>
          <a:bodyPr lIns="99340" tIns="49670" rIns="99340" bIns="49670"/>
          <a:lstStyle>
            <a:lvl1pPr marL="0" indent="0">
              <a:buNone/>
              <a:defRPr sz="3500"/>
            </a:lvl1pPr>
            <a:lvl2pPr marL="496702" indent="0">
              <a:buNone/>
              <a:defRPr sz="3000"/>
            </a:lvl2pPr>
            <a:lvl3pPr marL="993404" indent="0">
              <a:buNone/>
              <a:defRPr sz="2600"/>
            </a:lvl3pPr>
            <a:lvl4pPr marL="1490106" indent="0">
              <a:buNone/>
              <a:defRPr sz="2200"/>
            </a:lvl4pPr>
            <a:lvl5pPr marL="1986808" indent="0">
              <a:buNone/>
              <a:defRPr sz="2200"/>
            </a:lvl5pPr>
            <a:lvl6pPr marL="2483510" indent="0">
              <a:buNone/>
              <a:defRPr sz="2200"/>
            </a:lvl6pPr>
            <a:lvl7pPr marL="2980212" indent="0">
              <a:buNone/>
              <a:defRPr sz="2200"/>
            </a:lvl7pPr>
            <a:lvl8pPr marL="3476915" indent="0">
              <a:buNone/>
              <a:defRPr sz="2200"/>
            </a:lvl8pPr>
            <a:lvl9pPr marL="3973617" indent="0">
              <a:buNone/>
              <a:defRPr sz="2200"/>
            </a:lvl9pPr>
          </a:lstStyle>
          <a:p>
            <a:pPr lvl="0"/>
            <a:endParaRPr lang="pt-P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69028" y="5743798"/>
            <a:ext cx="6027420" cy="861314"/>
          </a:xfrm>
          <a:prstGeom prst="rect">
            <a:avLst/>
          </a:prstGeom>
        </p:spPr>
        <p:txBody>
          <a:bodyPr lIns="99340" tIns="49670" rIns="99340" bIns="49670"/>
          <a:lstStyle>
            <a:lvl1pPr marL="0" indent="0">
              <a:buNone/>
              <a:defRPr sz="1500"/>
            </a:lvl1pPr>
            <a:lvl2pPr marL="496702" indent="0">
              <a:buNone/>
              <a:defRPr sz="1300"/>
            </a:lvl2pPr>
            <a:lvl3pPr marL="993404" indent="0">
              <a:buNone/>
              <a:defRPr sz="1100"/>
            </a:lvl3pPr>
            <a:lvl4pPr marL="1490106" indent="0">
              <a:buNone/>
              <a:defRPr sz="1000"/>
            </a:lvl4pPr>
            <a:lvl5pPr marL="1986808" indent="0">
              <a:buNone/>
              <a:defRPr sz="1000"/>
            </a:lvl5pPr>
            <a:lvl6pPr marL="2483510" indent="0">
              <a:buNone/>
              <a:defRPr sz="1000"/>
            </a:lvl6pPr>
            <a:lvl7pPr marL="2980212" indent="0">
              <a:buNone/>
              <a:defRPr sz="1000"/>
            </a:lvl7pPr>
            <a:lvl8pPr marL="3476915" indent="0">
              <a:buNone/>
              <a:defRPr sz="1000"/>
            </a:lvl8pPr>
            <a:lvl9pPr marL="3973617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4381D-337A-490B-9428-0DF15A74EFF8}" type="slidenum">
              <a:rPr lang="pt-PT"/>
              <a:pPr>
                <a:defRPr/>
              </a:pPr>
              <a:t>‹#›</a:t>
            </a:fld>
            <a:endParaRPr lang="pt-PT"/>
          </a:p>
        </p:txBody>
      </p:sp>
      <p:sp>
        <p:nvSpPr>
          <p:cNvPr id="7" name="Date Placeholder 3"/>
          <p:cNvSpPr>
            <a:spLocks noGrp="1"/>
          </p:cNvSpPr>
          <p:nvPr userDrawn="1"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C0B37-3B0C-4ADA-9C45-6A8DDB03132B}" type="datetimeFigureOut">
              <a:rPr lang="pt-PT"/>
              <a:pPr>
                <a:defRPr/>
              </a:pPr>
              <a:t>23-11-2012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2175" y="6802438"/>
            <a:ext cx="3181350" cy="390525"/>
          </a:xfrm>
          <a:prstGeom prst="rect">
            <a:avLst/>
          </a:prstGeom>
        </p:spPr>
        <p:txBody>
          <a:bodyPr vert="horz" lIns="99340" tIns="49670" rIns="99340" bIns="49670" rtlCol="0" anchor="ctr"/>
          <a:lstStyle>
            <a:lvl1pPr algn="ctr" defTabSz="993404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99313" y="6802438"/>
            <a:ext cx="2344737" cy="390525"/>
          </a:xfrm>
          <a:prstGeom prst="rect">
            <a:avLst/>
          </a:prstGeom>
        </p:spPr>
        <p:txBody>
          <a:bodyPr vert="horz" lIns="99340" tIns="49670" rIns="99340" bIns="49670" rtlCol="0" anchor="ctr"/>
          <a:lstStyle>
            <a:lvl1pPr algn="r" defTabSz="993404" fontAlgn="auto">
              <a:spcBef>
                <a:spcPts val="0"/>
              </a:spcBef>
              <a:spcAft>
                <a:spcPts val="0"/>
              </a:spcAft>
              <a:defRPr sz="1300" smtClean="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3998A8E-0BCE-400D-882E-CAA9E4ABB5B1}" type="slidenum">
              <a:rPr lang="pt-PT"/>
              <a:pPr>
                <a:defRPr/>
              </a:pPr>
              <a:t>‹#›</a:t>
            </a:fld>
            <a:endParaRPr lang="pt-PT"/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0" y="0"/>
            <a:ext cx="1979613" cy="7342188"/>
          </a:xfrm>
          <a:prstGeom prst="rect">
            <a:avLst/>
          </a:prstGeom>
          <a:gradFill flip="none" rotWithShape="1">
            <a:gsLst>
              <a:gs pos="0">
                <a:srgbClr val="FDD901"/>
              </a:gs>
              <a:gs pos="100000">
                <a:srgbClr val="756400"/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88201"/>
            </a:prstShdw>
          </a:effectLst>
        </p:spPr>
        <p:txBody>
          <a:bodyPr wrap="none" anchor="ctr"/>
          <a:lstStyle/>
          <a:p>
            <a:pPr defTabSz="993404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1979613" y="0"/>
            <a:ext cx="379412" cy="7342188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8F020F"/>
            </a:prstShdw>
          </a:effectLst>
        </p:spPr>
        <p:txBody>
          <a:bodyPr wrap="none" anchor="ctr"/>
          <a:lstStyle/>
          <a:p>
            <a:pPr defTabSz="993404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pic>
        <p:nvPicPr>
          <p:cNvPr id="1030" name="Picture 2" descr="CEDIR approved Logo_2010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40000"/>
          </a:blip>
          <a:srcRect/>
          <a:stretch>
            <a:fillRect/>
          </a:stretch>
        </p:blipFill>
        <p:spPr bwMode="auto">
          <a:xfrm>
            <a:off x="701675" y="3668713"/>
            <a:ext cx="2881313" cy="288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1650" y="6802438"/>
            <a:ext cx="2344738" cy="390525"/>
          </a:xfrm>
          <a:prstGeom prst="rect">
            <a:avLst/>
          </a:prstGeom>
        </p:spPr>
        <p:txBody>
          <a:bodyPr vert="horz" lIns="99340" tIns="49670" rIns="99340" bIns="49670" rtlCol="0" anchor="ctr"/>
          <a:lstStyle>
            <a:lvl1pPr algn="l" defTabSz="993404" fontAlgn="auto">
              <a:spcBef>
                <a:spcPts val="0"/>
              </a:spcBef>
              <a:spcAft>
                <a:spcPts val="0"/>
              </a:spcAft>
              <a:defRPr sz="1300" smtClean="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2C5D7A8-71E3-4CC4-89E7-68A8AB1D6538}" type="datetimeFigureOut">
              <a:rPr lang="pt-PT"/>
              <a:pPr>
                <a:defRPr/>
              </a:pPr>
              <a:t>23-11-2012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defTabSz="992188" rtl="0" fontAlgn="base">
        <a:spcBef>
          <a:spcPct val="0"/>
        </a:spcBef>
        <a:spcAft>
          <a:spcPct val="0"/>
        </a:spcAft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92188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2pPr>
      <a:lvl3pPr algn="ctr" defTabSz="992188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3pPr>
      <a:lvl4pPr algn="ctr" defTabSz="992188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4pPr>
      <a:lvl5pPr algn="ctr" defTabSz="992188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5pPr>
      <a:lvl6pPr marL="457200" algn="ctr" defTabSz="992188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6pPr>
      <a:lvl7pPr marL="914400" algn="ctr" defTabSz="992188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7pPr>
      <a:lvl8pPr marL="1371600" algn="ctr" defTabSz="992188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8pPr>
      <a:lvl9pPr marL="1828800" algn="ctr" defTabSz="992188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9pPr>
    </p:titleStyle>
    <p:bodyStyle>
      <a:lvl1pPr marL="371475" indent="-371475" algn="l" defTabSz="992188" rtl="0" fontAlgn="base">
        <a:spcBef>
          <a:spcPct val="20000"/>
        </a:spcBef>
        <a:spcAft>
          <a:spcPct val="0"/>
        </a:spcAft>
        <a:buFont typeface="Arial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09563" algn="l" defTabSz="992188" rtl="0" fontAlgn="base">
        <a:spcBef>
          <a:spcPct val="20000"/>
        </a:spcBef>
        <a:spcAft>
          <a:spcPct val="0"/>
        </a:spcAft>
        <a:buFont typeface="Arial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1425" indent="-247650" algn="l" defTabSz="992188" rtl="0" fontAlgn="base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8313" indent="-247650" algn="l" defTabSz="992188" rtl="0" fontAlgn="base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3613" indent="-247650" algn="l" defTabSz="992188" rtl="0" fontAlgn="base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1861" indent="-248351" algn="l" defTabSz="99340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28564" indent="-248351" algn="l" defTabSz="99340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25266" indent="-248351" algn="l" defTabSz="99340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21968" indent="-248351" algn="l" defTabSz="99340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34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6702" algn="l" defTabSz="9934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3404" algn="l" defTabSz="9934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0106" algn="l" defTabSz="9934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86808" algn="l" defTabSz="9934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3510" algn="l" defTabSz="9934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0212" algn="l" defTabSz="9934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76915" algn="l" defTabSz="9934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73617" algn="l" defTabSz="9934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1650" y="293688"/>
            <a:ext cx="9042400" cy="1223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650" y="1712913"/>
            <a:ext cx="9042400" cy="48434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1650" y="6802438"/>
            <a:ext cx="2344738" cy="390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A71FA-4001-46BE-B66D-DD19733537F5}" type="datetimeFigureOut">
              <a:rPr lang="en-US" smtClean="0"/>
              <a:pPr/>
              <a:t>11/23/2012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2175" y="6802438"/>
            <a:ext cx="3181350" cy="390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99313" y="6802438"/>
            <a:ext cx="2344737" cy="390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704D5-5F76-4132-ADE8-F24C947E4B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0" y="0"/>
            <a:ext cx="10045700" cy="141288"/>
          </a:xfrm>
          <a:prstGeom prst="rect">
            <a:avLst/>
          </a:prstGeom>
          <a:solidFill>
            <a:srgbClr val="000099"/>
          </a:solidFill>
          <a:ln w="9525">
            <a:noFill/>
            <a:round/>
            <a:headEnd/>
            <a:tailEnd/>
          </a:ln>
          <a:effectLst>
            <a:outerShdw dist="17819" dir="2700000" algn="ctr" rotWithShape="0">
              <a:srgbClr val="8F020F"/>
            </a:outerShdw>
          </a:effectLst>
        </p:spPr>
        <p:txBody>
          <a:bodyPr wrap="none" anchor="ctr"/>
          <a:lstStyle/>
          <a:p>
            <a:pPr defTabSz="993404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t-PT">
              <a:latin typeface="+mn-lt"/>
              <a:cs typeface="+mn-cs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6981825"/>
            <a:ext cx="10045700" cy="357188"/>
          </a:xfrm>
          <a:prstGeom prst="rect">
            <a:avLst/>
          </a:prstGeom>
          <a:solidFill>
            <a:srgbClr val="000099"/>
          </a:solidFill>
          <a:ln w="9525">
            <a:noFill/>
            <a:round/>
            <a:headEnd/>
            <a:tailEnd/>
          </a:ln>
          <a:effectLst>
            <a:outerShdw dist="17819" dir="2700000" algn="ctr" rotWithShape="0">
              <a:srgbClr val="8F020F"/>
            </a:outerShdw>
          </a:effectLst>
        </p:spPr>
        <p:txBody>
          <a:bodyPr wrap="none" anchor="ctr"/>
          <a:lstStyle/>
          <a:p>
            <a:pPr defTabSz="993404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t-PT">
              <a:latin typeface="+mn-lt"/>
              <a:cs typeface="+mn-cs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144463"/>
            <a:ext cx="10045700" cy="860425"/>
          </a:xfrm>
          <a:prstGeom prst="rect">
            <a:avLst/>
          </a:prstGeom>
          <a:gradFill flip="none" rotWithShape="1">
            <a:gsLst>
              <a:gs pos="0">
                <a:srgbClr val="FDD901"/>
              </a:gs>
              <a:gs pos="100000">
                <a:srgbClr val="756400"/>
              </a:gs>
            </a:gsLst>
            <a:lin ang="16200000" scaled="1"/>
            <a:tileRect/>
          </a:gradFill>
          <a:ln w="9525">
            <a:noFill/>
            <a:round/>
            <a:headEnd/>
            <a:tailEnd/>
          </a:ln>
          <a:effectLst>
            <a:outerShdw dist="17819" dir="2700000" algn="ctr" rotWithShape="0">
              <a:srgbClr val="988201"/>
            </a:outerShdw>
          </a:effectLst>
        </p:spPr>
        <p:txBody>
          <a:bodyPr wrap="none" anchor="ctr"/>
          <a:lstStyle/>
          <a:p>
            <a:pPr defTabSz="993404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t-PT">
              <a:latin typeface="+mn-lt"/>
              <a:cs typeface="+mn-cs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501650" y="6981825"/>
            <a:ext cx="2344738" cy="390525"/>
          </a:xfrm>
          <a:prstGeom prst="rect">
            <a:avLst/>
          </a:prstGeom>
        </p:spPr>
        <p:txBody>
          <a:bodyPr vert="horz" lIns="99340" tIns="49670" rIns="99340" bIns="49670" rtlCol="0" anchor="ctr"/>
          <a:lstStyle>
            <a:lvl1pPr algn="l" defTabSz="993404" fontAlgn="auto">
              <a:spcBef>
                <a:spcPts val="0"/>
              </a:spcBef>
              <a:spcAft>
                <a:spcPts val="0"/>
              </a:spcAft>
              <a:defRPr sz="1300" smtClean="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917DD65-ADCD-4D46-AD5C-FFD4F84939F4}" type="datetimeFigureOut">
              <a:rPr lang="pt-PT"/>
              <a:pPr>
                <a:defRPr/>
              </a:pPr>
              <a:t>23-11-2012</a:t>
            </a:fld>
            <a:endParaRPr lang="pt-PT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2175" y="6981825"/>
            <a:ext cx="3181350" cy="390525"/>
          </a:xfrm>
          <a:prstGeom prst="rect">
            <a:avLst/>
          </a:prstGeom>
        </p:spPr>
        <p:txBody>
          <a:bodyPr vert="horz" lIns="99340" tIns="49670" rIns="99340" bIns="49670" rtlCol="0" anchor="ctr"/>
          <a:lstStyle>
            <a:lvl1pPr algn="ctr" defTabSz="993404" fontAlgn="auto">
              <a:spcBef>
                <a:spcPts val="0"/>
              </a:spcBef>
              <a:spcAft>
                <a:spcPts val="0"/>
              </a:spcAft>
              <a:defRPr sz="1300" dirty="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99313" y="6981825"/>
            <a:ext cx="2344737" cy="390525"/>
          </a:xfrm>
          <a:prstGeom prst="rect">
            <a:avLst/>
          </a:prstGeom>
        </p:spPr>
        <p:txBody>
          <a:bodyPr vert="horz" lIns="99340" tIns="49670" rIns="99340" bIns="49670" rtlCol="0" anchor="ctr"/>
          <a:lstStyle>
            <a:lvl1pPr algn="r" defTabSz="993404" fontAlgn="auto">
              <a:spcBef>
                <a:spcPts val="0"/>
              </a:spcBef>
              <a:spcAft>
                <a:spcPts val="0"/>
              </a:spcAft>
              <a:defRPr sz="1300" smtClean="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50FCC28-320D-419C-A177-419EA644ED7C}" type="slidenum">
              <a:rPr lang="pt-PT"/>
              <a:pPr>
                <a:defRPr/>
              </a:pPr>
              <a:t>‹#›</a:t>
            </a:fld>
            <a:endParaRPr lang="pt-PT"/>
          </a:p>
        </p:txBody>
      </p:sp>
      <p:pic>
        <p:nvPicPr>
          <p:cNvPr id="2056" name="Picture 2" descr="CEDIR approved Logo_2010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40000"/>
          </a:blip>
          <a:srcRect/>
          <a:stretch>
            <a:fillRect/>
          </a:stretch>
        </p:blipFill>
        <p:spPr bwMode="auto">
          <a:xfrm>
            <a:off x="8767763" y="0"/>
            <a:ext cx="1206500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ctr" defTabSz="992188" rtl="0" fontAlgn="base">
        <a:spcBef>
          <a:spcPct val="0"/>
        </a:spcBef>
        <a:spcAft>
          <a:spcPct val="0"/>
        </a:spcAft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92188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2pPr>
      <a:lvl3pPr algn="ctr" defTabSz="992188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3pPr>
      <a:lvl4pPr algn="ctr" defTabSz="992188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4pPr>
      <a:lvl5pPr algn="ctr" defTabSz="992188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5pPr>
      <a:lvl6pPr marL="457200" algn="ctr" defTabSz="992188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6pPr>
      <a:lvl7pPr marL="914400" algn="ctr" defTabSz="992188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7pPr>
      <a:lvl8pPr marL="1371600" algn="ctr" defTabSz="992188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8pPr>
      <a:lvl9pPr marL="1828800" algn="ctr" defTabSz="992188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9pPr>
    </p:titleStyle>
    <p:bodyStyle>
      <a:lvl1pPr marL="371475" indent="-371475" algn="l" defTabSz="992188" rtl="0" fontAlgn="base">
        <a:spcBef>
          <a:spcPct val="20000"/>
        </a:spcBef>
        <a:spcAft>
          <a:spcPct val="0"/>
        </a:spcAft>
        <a:buFont typeface="Arial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09563" algn="l" defTabSz="992188" rtl="0" fontAlgn="base">
        <a:spcBef>
          <a:spcPct val="20000"/>
        </a:spcBef>
        <a:spcAft>
          <a:spcPct val="0"/>
        </a:spcAft>
        <a:buFont typeface="Arial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1425" indent="-247650" algn="l" defTabSz="992188" rtl="0" fontAlgn="base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8313" indent="-247650" algn="l" defTabSz="992188" rtl="0" fontAlgn="base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3613" indent="-247650" algn="l" defTabSz="992188" rtl="0" fontAlgn="base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1861" indent="-248351" algn="l" defTabSz="99340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28564" indent="-248351" algn="l" defTabSz="99340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25266" indent="-248351" algn="l" defTabSz="99340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21968" indent="-248351" algn="l" defTabSz="99340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934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6702" algn="l" defTabSz="9934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3404" algn="l" defTabSz="9934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0106" algn="l" defTabSz="9934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86808" algn="l" defTabSz="9934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3510" algn="l" defTabSz="9934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0212" algn="l" defTabSz="9934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76915" algn="l" defTabSz="9934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73617" algn="l" defTabSz="9934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en.wikipedia.org/w/index.php?title=File:UN_regional_groups.svg&amp;page=1" TargetMode="Externa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9"/>
          <p:cNvSpPr txBox="1">
            <a:spLocks noChangeArrowheads="1"/>
          </p:cNvSpPr>
          <p:nvPr/>
        </p:nvSpPr>
        <p:spPr bwMode="auto">
          <a:xfrm>
            <a:off x="2790602" y="2157338"/>
            <a:ext cx="6883400" cy="195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en-US" sz="1200" b="1" dirty="0" smtClean="0">
              <a:solidFill>
                <a:srgbClr val="000099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/>
            <a:r>
              <a:rPr lang="en-US" sz="2800" b="1" spc="100" dirty="0" smtClean="0">
                <a:solidFill>
                  <a:srgbClr val="00009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Current Challenges in SADC Regional Integration: What contribution from universities and research institutions ?  </a:t>
            </a:r>
            <a:endParaRPr lang="en-US" sz="2400" b="1" spc="100" dirty="0">
              <a:solidFill>
                <a:srgbClr val="000099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/>
            <a:endParaRPr lang="en-US" sz="9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/>
            <a:endParaRPr lang="af-ZA" sz="16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2430463" y="512763"/>
            <a:ext cx="74168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600"/>
              </a:spcAft>
            </a:pPr>
            <a:r>
              <a:rPr lang="pt-PT" sz="1700" b="1" dirty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Centro de Estudos sobre o Direito da Integração Regional da SADC</a:t>
            </a:r>
            <a:endParaRPr lang="en-US" sz="1700" b="1" dirty="0">
              <a:solidFill>
                <a:srgbClr val="000099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en-US" sz="1200" b="1" dirty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Centre of Studies on Regional Integration and Southern African Development Community Law </a:t>
            </a:r>
          </a:p>
          <a:p>
            <a:pPr algn="ctr">
              <a:spcAft>
                <a:spcPts val="600"/>
              </a:spcAft>
            </a:pPr>
            <a:r>
              <a:rPr lang="pt-PT" sz="1200" b="1" dirty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Centre d´Etudes sur le Droit de l´Intégration Régionale de la SADC </a:t>
            </a:r>
            <a:endParaRPr lang="en-US" sz="1200" b="1" dirty="0">
              <a:solidFill>
                <a:srgbClr val="000099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pt-PT" sz="1600" b="1" dirty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CEDIR - UEM</a:t>
            </a:r>
            <a:endParaRPr lang="en-US" sz="1600" b="1" dirty="0">
              <a:solidFill>
                <a:srgbClr val="000099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40" name="TextBox 10"/>
          <p:cNvSpPr txBox="1">
            <a:spLocks noChangeArrowheads="1"/>
          </p:cNvSpPr>
          <p:nvPr/>
        </p:nvSpPr>
        <p:spPr bwMode="auto">
          <a:xfrm>
            <a:off x="3098800" y="5181674"/>
            <a:ext cx="638854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sv-SE" sz="1600" b="1" dirty="0" smtClean="0">
                <a:solidFill>
                  <a:srgbClr val="000099"/>
                </a:solidFill>
              </a:rPr>
              <a:t>A Presentation on Regional Integration</a:t>
            </a:r>
          </a:p>
          <a:p>
            <a:pPr algn="ctr" eaLnBrk="1" hangingPunct="1"/>
            <a:r>
              <a:rPr lang="sv-SE" sz="1600" b="1" dirty="0" smtClean="0">
                <a:solidFill>
                  <a:srgbClr val="000099"/>
                </a:solidFill>
              </a:rPr>
              <a:t>Embassy of Norway in Mozambique</a:t>
            </a:r>
          </a:p>
          <a:p>
            <a:pPr algn="ctr" eaLnBrk="1" hangingPunct="1"/>
            <a:r>
              <a:rPr lang="sv-SE" sz="1600" b="1" dirty="0" smtClean="0">
                <a:solidFill>
                  <a:srgbClr val="000099"/>
                </a:solidFill>
              </a:rPr>
              <a:t>Maputo, 20 October 2012</a:t>
            </a:r>
          </a:p>
          <a:p>
            <a:pPr algn="ctr" eaLnBrk="1" hangingPunct="1"/>
            <a:endParaRPr lang="sv-SE" sz="1600" b="1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370" y="2927923"/>
            <a:ext cx="8538845" cy="1101623"/>
          </a:xfrm>
        </p:spPr>
        <p:txBody>
          <a:bodyPr/>
          <a:lstStyle/>
          <a:p>
            <a:r>
              <a:rPr lang="pt-PT" dirty="0" smtClean="0">
                <a:solidFill>
                  <a:srgbClr val="000099"/>
                </a:solidFill>
              </a:rPr>
              <a:t>Current Challenges</a:t>
            </a:r>
            <a:endParaRPr lang="en-US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4000" dirty="0" smtClean="0">
                <a:solidFill>
                  <a:srgbClr val="000099"/>
                </a:solidFill>
              </a:rPr>
              <a:t>Weak and ambitious RI agenda</a:t>
            </a:r>
            <a:endParaRPr lang="en-US" sz="4000" dirty="0">
              <a:solidFill>
                <a:srgbClr val="0000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314" y="1149226"/>
            <a:ext cx="9577064" cy="5760640"/>
          </a:xfrm>
        </p:spPr>
        <p:txBody>
          <a:bodyPr/>
          <a:lstStyle/>
          <a:p>
            <a:pPr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sv-SE" sz="2800" b="1" dirty="0" smtClean="0">
                <a:solidFill>
                  <a:srgbClr val="000099"/>
                </a:solidFill>
                <a:cs typeface="Arial" charset="0"/>
              </a:rPr>
              <a:t>African RECs are characteries by :</a:t>
            </a:r>
          </a:p>
          <a:p>
            <a:pPr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sv-SE" sz="2800" b="1" dirty="0" smtClean="0">
                <a:solidFill>
                  <a:srgbClr val="000099"/>
                </a:solidFill>
                <a:cs typeface="Arial" charset="0"/>
              </a:rPr>
              <a:t>-  Multiple and overlaping memberships (</a:t>
            </a:r>
            <a:r>
              <a:rPr lang="sv-SE" sz="2800" b="1" i="1" dirty="0" smtClean="0">
                <a:solidFill>
                  <a:srgbClr val="000099"/>
                </a:solidFill>
                <a:cs typeface="Arial" charset="0"/>
              </a:rPr>
              <a:t>spaghetti</a:t>
            </a:r>
            <a:r>
              <a:rPr lang="sv-SE" sz="2800" b="1" dirty="0" smtClean="0">
                <a:solidFill>
                  <a:srgbClr val="000099"/>
                </a:solidFill>
                <a:cs typeface="Arial" charset="0"/>
              </a:rPr>
              <a:t>)</a:t>
            </a:r>
          </a:p>
          <a:p>
            <a:pPr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sv-SE" sz="2800" b="1" dirty="0" smtClean="0">
                <a:solidFill>
                  <a:srgbClr val="000099"/>
                </a:solidFill>
                <a:cs typeface="Arial" charset="0"/>
              </a:rPr>
              <a:t>-  Diverging roadmaps to integration and</a:t>
            </a:r>
          </a:p>
          <a:p>
            <a:pPr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sv-SE" sz="2800" b="1" dirty="0" smtClean="0">
                <a:solidFill>
                  <a:srgbClr val="000099"/>
                </a:solidFill>
                <a:cs typeface="Arial" charset="0"/>
              </a:rPr>
              <a:t>-  Unequal levels of economic development,</a:t>
            </a:r>
          </a:p>
          <a:p>
            <a:pPr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sv-SE" sz="2800" b="1" dirty="0" smtClean="0">
                <a:solidFill>
                  <a:srgbClr val="000099"/>
                </a:solidFill>
                <a:cs typeface="Arial" charset="0"/>
              </a:rPr>
              <a:t>-  Lack of commitment for implementation of protocols (</a:t>
            </a:r>
            <a:r>
              <a:rPr lang="sv-SE" sz="2800" b="1" i="1" dirty="0" smtClean="0">
                <a:solidFill>
                  <a:srgbClr val="000099"/>
                </a:solidFill>
                <a:cs typeface="Arial" charset="0"/>
              </a:rPr>
              <a:t>no enforcement mechanisms</a:t>
            </a:r>
            <a:r>
              <a:rPr lang="sv-SE" sz="2800" b="1" dirty="0" smtClean="0">
                <a:solidFill>
                  <a:srgbClr val="000099"/>
                </a:solidFill>
                <a:cs typeface="Arial" charset="0"/>
              </a:rPr>
              <a:t>)</a:t>
            </a:r>
          </a:p>
          <a:p>
            <a:pPr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sv-SE" sz="2800" b="1" dirty="0" smtClean="0">
                <a:solidFill>
                  <a:srgbClr val="000099"/>
                </a:solidFill>
                <a:cs typeface="Arial" charset="0"/>
              </a:rPr>
              <a:t>-  Lack of harmonisation of policies: different institutional and legal systems,</a:t>
            </a:r>
          </a:p>
          <a:p>
            <a:pPr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sv-SE" sz="2800" b="1" dirty="0" smtClean="0">
                <a:solidFill>
                  <a:srgbClr val="000099"/>
                </a:solidFill>
                <a:cs typeface="Arial" charset="0"/>
              </a:rPr>
              <a:t>-  </a:t>
            </a:r>
            <a:r>
              <a:rPr lang="sv-SE" sz="2800" b="1" u="sng" dirty="0" smtClean="0">
                <a:solidFill>
                  <a:srgbClr val="000099"/>
                </a:solidFill>
                <a:cs typeface="Arial" charset="0"/>
              </a:rPr>
              <a:t>Lack of regional drivers </a:t>
            </a:r>
            <a:r>
              <a:rPr lang="sv-SE" sz="2800" b="1" dirty="0" smtClean="0">
                <a:solidFill>
                  <a:srgbClr val="000099"/>
                </a:solidFill>
                <a:cs typeface="Arial" charset="0"/>
              </a:rPr>
              <a:t>and Insufficient coordination at continental level (AUC).</a:t>
            </a:r>
          </a:p>
          <a:p>
            <a:pPr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sv-SE" sz="2800" b="1" dirty="0" smtClean="0">
                <a:solidFill>
                  <a:srgbClr val="000099"/>
                </a:solidFill>
                <a:cs typeface="Arial" charset="0"/>
              </a:rPr>
              <a:t>-  The issue of state sovereignty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285" y="293901"/>
            <a:ext cx="9041130" cy="999341"/>
          </a:xfrm>
        </p:spPr>
        <p:txBody>
          <a:bodyPr/>
          <a:lstStyle/>
          <a:p>
            <a:r>
              <a:rPr lang="pt-PT" dirty="0" smtClean="0">
                <a:solidFill>
                  <a:srgbClr val="000099"/>
                </a:solidFill>
              </a:rPr>
              <a:t>SADC low inclusiveness</a:t>
            </a:r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322" y="1149226"/>
            <a:ext cx="9577064" cy="5616624"/>
          </a:xfrm>
        </p:spPr>
        <p:txBody>
          <a:bodyPr/>
          <a:lstStyle/>
          <a:p>
            <a:pPr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sv-SE" sz="3200" b="1" dirty="0" smtClean="0">
                <a:solidFill>
                  <a:srgbClr val="000099"/>
                </a:solidFill>
                <a:cs typeface="Arial" charset="0"/>
              </a:rPr>
              <a:t>SADC R.I. process characteries by :</a:t>
            </a:r>
          </a:p>
          <a:p>
            <a:pPr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sv-SE" sz="3200" b="1" dirty="0" smtClean="0">
                <a:solidFill>
                  <a:srgbClr val="000099"/>
                </a:solidFill>
                <a:cs typeface="Arial" charset="0"/>
              </a:rPr>
              <a:t>-  </a:t>
            </a:r>
            <a:r>
              <a:rPr lang="sv-SE" sz="3200" b="1" u="sng" dirty="0" smtClean="0">
                <a:solidFill>
                  <a:srgbClr val="000099"/>
                </a:solidFill>
                <a:cs typeface="Arial" charset="0"/>
              </a:rPr>
              <a:t>Top down approach </a:t>
            </a:r>
            <a:r>
              <a:rPr lang="sv-SE" sz="3200" b="1" dirty="0" smtClean="0">
                <a:solidFill>
                  <a:srgbClr val="000099"/>
                </a:solidFill>
                <a:cs typeface="Arial" charset="0"/>
              </a:rPr>
              <a:t>(opposed to bottom-up)</a:t>
            </a:r>
          </a:p>
          <a:p>
            <a:pPr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sv-SE" sz="3200" b="1" dirty="0" smtClean="0">
                <a:solidFill>
                  <a:srgbClr val="000099"/>
                </a:solidFill>
                <a:cs typeface="Arial" charset="0"/>
              </a:rPr>
              <a:t>-  </a:t>
            </a:r>
            <a:r>
              <a:rPr lang="sv-SE" sz="3200" b="1" u="sng" dirty="0" smtClean="0">
                <a:solidFill>
                  <a:srgbClr val="000099"/>
                </a:solidFill>
                <a:cs typeface="Arial" charset="0"/>
              </a:rPr>
              <a:t>Politically-led process</a:t>
            </a:r>
            <a:r>
              <a:rPr lang="sv-SE" sz="3200" b="1" dirty="0" smtClean="0">
                <a:solidFill>
                  <a:srgbClr val="000099"/>
                </a:solidFill>
                <a:cs typeface="Arial" charset="0"/>
              </a:rPr>
              <a:t>: reserved for government officials and diplomats,</a:t>
            </a:r>
          </a:p>
          <a:p>
            <a:pPr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sv-SE" sz="3200" b="1" dirty="0" smtClean="0">
                <a:solidFill>
                  <a:srgbClr val="000099"/>
                </a:solidFill>
                <a:cs typeface="Arial" charset="0"/>
              </a:rPr>
              <a:t>-  </a:t>
            </a:r>
            <a:r>
              <a:rPr lang="sv-SE" sz="3200" b="1" u="sng" dirty="0" smtClean="0">
                <a:solidFill>
                  <a:srgbClr val="000099"/>
                </a:solidFill>
                <a:cs typeface="Arial" charset="0"/>
              </a:rPr>
              <a:t>Missing links</a:t>
            </a:r>
            <a:r>
              <a:rPr lang="sv-SE" sz="3200" b="1" dirty="0" smtClean="0">
                <a:solidFill>
                  <a:srgbClr val="000099"/>
                </a:solidFill>
                <a:cs typeface="Arial" charset="0"/>
              </a:rPr>
              <a:t>: limited involvement of national stakeholders (national parliaments, judiciary, adacemics, civil society, private sector)</a:t>
            </a:r>
          </a:p>
          <a:p>
            <a:pPr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sv-SE" sz="3200" b="1" dirty="0" smtClean="0">
                <a:solidFill>
                  <a:srgbClr val="000099"/>
                </a:solidFill>
                <a:cs typeface="Arial" charset="0"/>
              </a:rPr>
              <a:t>-  </a:t>
            </a:r>
            <a:r>
              <a:rPr lang="sv-SE" sz="3200" b="1" u="sng" dirty="0" smtClean="0">
                <a:solidFill>
                  <a:srgbClr val="000099"/>
                </a:solidFill>
                <a:cs typeface="Arial" charset="0"/>
              </a:rPr>
              <a:t>Lack of ownership </a:t>
            </a:r>
            <a:r>
              <a:rPr lang="sv-SE" sz="3200" b="1" dirty="0" smtClean="0">
                <a:solidFill>
                  <a:srgbClr val="000099"/>
                </a:solidFill>
                <a:cs typeface="Arial" charset="0"/>
              </a:rPr>
              <a:t>among the citizens,</a:t>
            </a:r>
          </a:p>
          <a:p>
            <a:pPr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sv-SE" sz="3200" b="1" dirty="0" smtClean="0">
                <a:solidFill>
                  <a:srgbClr val="000099"/>
                </a:solidFill>
                <a:cs typeface="Arial" charset="0"/>
              </a:rPr>
              <a:t>-  </a:t>
            </a:r>
            <a:r>
              <a:rPr lang="sv-SE" sz="3200" b="1" u="sng" dirty="0" smtClean="0">
                <a:solidFill>
                  <a:srgbClr val="000099"/>
                </a:solidFill>
                <a:cs typeface="Arial" charset="0"/>
              </a:rPr>
              <a:t>Lack of accountability </a:t>
            </a:r>
            <a:r>
              <a:rPr lang="sv-SE" sz="3200" b="1" dirty="0" smtClean="0">
                <a:solidFill>
                  <a:srgbClr val="000099"/>
                </a:solidFill>
                <a:cs typeface="Arial" charset="0"/>
              </a:rPr>
              <a:t>to the people and</a:t>
            </a:r>
          </a:p>
          <a:p>
            <a:pPr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sv-SE" sz="3200" b="1" dirty="0" smtClean="0">
                <a:solidFill>
                  <a:srgbClr val="000099"/>
                </a:solidFill>
                <a:cs typeface="Arial" charset="0"/>
              </a:rPr>
              <a:t>-  Serious issues of </a:t>
            </a:r>
            <a:r>
              <a:rPr lang="sv-SE" sz="3200" b="1" u="sng" dirty="0" smtClean="0">
                <a:solidFill>
                  <a:srgbClr val="000099"/>
                </a:solidFill>
                <a:cs typeface="Arial" charset="0"/>
              </a:rPr>
              <a:t>human rights and governance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285" y="293901"/>
            <a:ext cx="9041130" cy="999341"/>
          </a:xfrm>
        </p:spPr>
        <p:txBody>
          <a:bodyPr/>
          <a:lstStyle/>
          <a:p>
            <a:r>
              <a:rPr lang="pt-PT" dirty="0" smtClean="0">
                <a:solidFill>
                  <a:srgbClr val="000099"/>
                </a:solidFill>
              </a:rPr>
              <a:t>External challenges</a:t>
            </a:r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322" y="1293242"/>
            <a:ext cx="9505056" cy="5262605"/>
          </a:xfrm>
        </p:spPr>
        <p:txBody>
          <a:bodyPr/>
          <a:lstStyle/>
          <a:p>
            <a:pPr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sv-SE" sz="3600" b="1" dirty="0" smtClean="0">
                <a:solidFill>
                  <a:srgbClr val="000099"/>
                </a:solidFill>
                <a:cs typeface="Arial" charset="0"/>
              </a:rPr>
              <a:t>    Regional Integration policies in Africa are negatively affected by :</a:t>
            </a:r>
          </a:p>
          <a:p>
            <a:pPr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endParaRPr lang="sv-SE" sz="1400" b="1" dirty="0" smtClean="0">
              <a:solidFill>
                <a:srgbClr val="000099"/>
              </a:solidFill>
              <a:cs typeface="Arial" charset="0"/>
            </a:endParaRPr>
          </a:p>
          <a:p>
            <a:pPr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sv-SE" sz="3600" b="1" dirty="0" smtClean="0">
                <a:solidFill>
                  <a:srgbClr val="000099"/>
                </a:solidFill>
                <a:cs typeface="Arial" charset="0"/>
              </a:rPr>
              <a:t>-  The globalisation process and its impacts,</a:t>
            </a:r>
          </a:p>
          <a:p>
            <a:pPr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sv-SE" sz="3600" b="1" dirty="0" smtClean="0">
                <a:solidFill>
                  <a:srgbClr val="000099"/>
                </a:solidFill>
                <a:cs typeface="Arial" charset="0"/>
              </a:rPr>
              <a:t>-  Global financial crisis: limited funding and FDI</a:t>
            </a:r>
          </a:p>
          <a:p>
            <a:pPr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sv-SE" sz="3600" b="1" dirty="0" smtClean="0">
                <a:solidFill>
                  <a:srgbClr val="000099"/>
                </a:solidFill>
                <a:cs typeface="Arial" charset="0"/>
              </a:rPr>
              <a:t>-  Lack of progress in WTO – DDA negotiations</a:t>
            </a:r>
          </a:p>
          <a:p>
            <a:pPr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sv-SE" sz="3600" b="1" dirty="0" smtClean="0">
                <a:solidFill>
                  <a:srgbClr val="000099"/>
                </a:solidFill>
                <a:cs typeface="Arial" charset="0"/>
              </a:rPr>
              <a:t>-  Risk of negative impact of EU – EPAs agreements (</a:t>
            </a:r>
            <a:r>
              <a:rPr lang="sv-SE" sz="3600" b="1" i="1" dirty="0" smtClean="0">
                <a:solidFill>
                  <a:srgbClr val="000099"/>
                </a:solidFill>
                <a:cs typeface="Arial" charset="0"/>
              </a:rPr>
              <a:t>risk of desintegration</a:t>
            </a:r>
            <a:r>
              <a:rPr lang="sv-SE" sz="3600" b="1" dirty="0" smtClean="0">
                <a:solidFill>
                  <a:srgbClr val="000099"/>
                </a:solidFill>
                <a:cs typeface="Arial" charset="0"/>
              </a:rPr>
              <a:t>).</a:t>
            </a:r>
          </a:p>
          <a:p>
            <a:pPr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endParaRPr lang="sv-SE" sz="3600" b="1" dirty="0" smtClean="0">
              <a:solidFill>
                <a:srgbClr val="000099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3428" y="2888463"/>
            <a:ext cx="8538845" cy="1573131"/>
          </a:xfrm>
        </p:spPr>
        <p:txBody>
          <a:bodyPr/>
          <a:lstStyle/>
          <a:p>
            <a:r>
              <a:rPr lang="pt-PT" dirty="0" smtClean="0">
                <a:solidFill>
                  <a:srgbClr val="000099"/>
                </a:solidFill>
              </a:rPr>
              <a:t>Why should academics get involved ?</a:t>
            </a:r>
            <a:endParaRPr lang="en-US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solidFill>
                  <a:srgbClr val="000099"/>
                </a:solidFill>
              </a:rPr>
              <a:t>The growing importance of RI</a:t>
            </a:r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314" y="1293242"/>
            <a:ext cx="9577064" cy="5472607"/>
          </a:xfrm>
        </p:spPr>
        <p:txBody>
          <a:bodyPr/>
          <a:lstStyle/>
          <a:p>
            <a:pPr marL="457200" indent="-457200" eaLnBrk="1" hangingPunct="1">
              <a:buFontTx/>
              <a:buChar char="-"/>
            </a:pPr>
            <a:r>
              <a:rPr lang="sv-SE" sz="3600" b="1" dirty="0" smtClean="0">
                <a:solidFill>
                  <a:srgbClr val="000099"/>
                </a:solidFill>
                <a:cs typeface="Arial" charset="0"/>
              </a:rPr>
              <a:t>Regional Integration has gained preeminence in the economic development  discourse and strategies for Africa;</a:t>
            </a:r>
          </a:p>
          <a:p>
            <a:pPr marL="457200" indent="-457200" eaLnBrk="1" hangingPunct="1">
              <a:buFontTx/>
              <a:buChar char="-"/>
            </a:pPr>
            <a:r>
              <a:rPr lang="sv-SE" sz="3600" b="1" dirty="0" smtClean="0">
                <a:solidFill>
                  <a:srgbClr val="000099"/>
                </a:solidFill>
                <a:cs typeface="Arial" charset="0"/>
              </a:rPr>
              <a:t>RI is strategic for African Economic Recovery;</a:t>
            </a:r>
          </a:p>
          <a:p>
            <a:pPr marL="457200" indent="-457200" eaLnBrk="1" hangingPunct="1">
              <a:buFontTx/>
              <a:buChar char="-"/>
            </a:pPr>
            <a:r>
              <a:rPr lang="sv-SE" sz="3600" b="1" dirty="0" smtClean="0">
                <a:solidFill>
                  <a:srgbClr val="000099"/>
                </a:solidFill>
                <a:cs typeface="Arial" charset="0"/>
              </a:rPr>
              <a:t>Intra-REC trade has increased, investments and infrastructure development on rise.</a:t>
            </a:r>
          </a:p>
          <a:p>
            <a:pPr marL="457200" indent="-457200" eaLnBrk="1" hangingPunct="1">
              <a:buFontTx/>
              <a:buChar char="-"/>
            </a:pPr>
            <a:r>
              <a:rPr lang="sv-SE" sz="3600" b="1" dirty="0" smtClean="0">
                <a:solidFill>
                  <a:srgbClr val="000099"/>
                </a:solidFill>
                <a:cs typeface="Arial" charset="0"/>
              </a:rPr>
              <a:t>The need to enhance knowledge development and research as tools for RI policy making: RI is moving at a faster pace (</a:t>
            </a:r>
            <a:r>
              <a:rPr lang="sv-SE" sz="3600" b="1" i="1" dirty="0" smtClean="0">
                <a:solidFill>
                  <a:srgbClr val="000099"/>
                </a:solidFill>
                <a:cs typeface="Arial" charset="0"/>
              </a:rPr>
              <a:t>scientific footprint</a:t>
            </a:r>
            <a:r>
              <a:rPr lang="sv-SE" sz="3600" b="1" dirty="0" smtClean="0">
                <a:solidFill>
                  <a:srgbClr val="000099"/>
                </a:solidFill>
                <a:cs typeface="Arial" charset="0"/>
              </a:rPr>
              <a:t>).</a:t>
            </a:r>
          </a:p>
          <a:p>
            <a:endParaRPr lang="en-US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285" y="293901"/>
            <a:ext cx="9041130" cy="1071349"/>
          </a:xfrm>
        </p:spPr>
        <p:txBody>
          <a:bodyPr/>
          <a:lstStyle/>
          <a:p>
            <a:r>
              <a:rPr lang="sv-SE" sz="3600" b="1" dirty="0" smtClean="0">
                <a:solidFill>
                  <a:srgbClr val="000099"/>
                </a:solidFill>
                <a:latin typeface="+mn-lt"/>
                <a:cs typeface="Arial" charset="0"/>
              </a:rPr>
              <a:t>The role of academic institutions</a:t>
            </a:r>
            <a:r>
              <a:rPr lang="sv-SE" b="1" dirty="0" smtClean="0">
                <a:solidFill>
                  <a:srgbClr val="002060"/>
                </a:solidFill>
                <a:latin typeface="+mn-lt"/>
                <a:cs typeface="Arial" charset="0"/>
              </a:rPr>
              <a:t/>
            </a:r>
            <a:br>
              <a:rPr lang="sv-SE" b="1" dirty="0" smtClean="0">
                <a:solidFill>
                  <a:srgbClr val="002060"/>
                </a:solidFill>
                <a:latin typeface="+mn-lt"/>
                <a:cs typeface="Arial" charset="0"/>
              </a:rPr>
            </a:b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322" y="1293242"/>
            <a:ext cx="9505056" cy="5544616"/>
          </a:xfrm>
        </p:spPr>
        <p:txBody>
          <a:bodyPr/>
          <a:lstStyle/>
          <a:p>
            <a:pPr marL="457200" indent="-457200" eaLnBrk="1" hangingPunct="1">
              <a:buFontTx/>
              <a:buChar char="-"/>
            </a:pPr>
            <a:r>
              <a:rPr lang="sv-SE" sz="3600" b="1" dirty="0" smtClean="0">
                <a:solidFill>
                  <a:srgbClr val="000099"/>
                </a:solidFill>
                <a:cs typeface="Arial" charset="0"/>
              </a:rPr>
              <a:t>Need to recognise the role of universities and HE institutions as catalysers of regional development through education and research;</a:t>
            </a:r>
          </a:p>
          <a:p>
            <a:pPr marL="457200" indent="-457200" eaLnBrk="1" hangingPunct="1">
              <a:buFontTx/>
              <a:buChar char="-"/>
            </a:pPr>
            <a:r>
              <a:rPr lang="sv-SE" sz="3600" b="1" dirty="0" smtClean="0">
                <a:solidFill>
                  <a:srgbClr val="000099"/>
                </a:solidFill>
                <a:cs typeface="Arial" charset="0"/>
              </a:rPr>
              <a:t>Unprecedented discoveries and latest developments in technology and knowledge management can bring positive change;</a:t>
            </a:r>
          </a:p>
          <a:p>
            <a:pPr marL="457200" indent="-457200" eaLnBrk="1" hangingPunct="1">
              <a:buFontTx/>
              <a:buChar char="-"/>
            </a:pPr>
            <a:r>
              <a:rPr lang="sv-SE" sz="3600" b="1" dirty="0" smtClean="0">
                <a:solidFill>
                  <a:srgbClr val="000099"/>
                </a:solidFill>
                <a:cs typeface="Arial" charset="0"/>
              </a:rPr>
              <a:t>Universities are naturally and technically equipped to be knowledge depositories;</a:t>
            </a:r>
          </a:p>
          <a:p>
            <a:pPr marL="457200" indent="-457200" eaLnBrk="1" hangingPunct="1">
              <a:buFontTx/>
              <a:buChar char="-"/>
            </a:pPr>
            <a:r>
              <a:rPr lang="sv-SE" sz="3600" b="1" dirty="0" smtClean="0">
                <a:solidFill>
                  <a:srgbClr val="000099"/>
                </a:solidFill>
                <a:cs typeface="Arial" charset="0"/>
              </a:rPr>
              <a:t>Need to use research for policy development. </a:t>
            </a:r>
          </a:p>
          <a:p>
            <a:endParaRPr lang="en-US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8" y="293901"/>
            <a:ext cx="9417109" cy="927333"/>
          </a:xfrm>
        </p:spPr>
        <p:txBody>
          <a:bodyPr/>
          <a:lstStyle/>
          <a:p>
            <a:r>
              <a:rPr lang="sv-SE" sz="3600" b="1" dirty="0" smtClean="0">
                <a:solidFill>
                  <a:srgbClr val="000099"/>
                </a:solidFill>
                <a:cs typeface="Arial" charset="0"/>
              </a:rPr>
              <a:t>Opportunity to link knowledge and Policy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322" y="1221234"/>
            <a:ext cx="9433048" cy="5616624"/>
          </a:xfrm>
        </p:spPr>
        <p:txBody>
          <a:bodyPr/>
          <a:lstStyle/>
          <a:p>
            <a:pPr>
              <a:buFontTx/>
              <a:buChar char="-"/>
            </a:pPr>
            <a:r>
              <a:rPr lang="sv-SE" sz="3200" b="1" dirty="0" smtClean="0">
                <a:solidFill>
                  <a:srgbClr val="000099"/>
                </a:solidFill>
                <a:cs typeface="Arial" charset="0"/>
              </a:rPr>
              <a:t>Universities should to become key players in policy making by creating and disseminating knowledge through accurate and scientifically credible evidence (</a:t>
            </a:r>
            <a:r>
              <a:rPr lang="sv-SE" sz="3200" b="1" i="1" dirty="0" smtClean="0">
                <a:solidFill>
                  <a:srgbClr val="000099"/>
                </a:solidFill>
                <a:cs typeface="Arial" charset="0"/>
              </a:rPr>
              <a:t>as a tool for development</a:t>
            </a:r>
            <a:r>
              <a:rPr lang="sv-SE" sz="3200" b="1" dirty="0" smtClean="0">
                <a:solidFill>
                  <a:srgbClr val="000099"/>
                </a:solidFill>
                <a:cs typeface="Arial" charset="0"/>
              </a:rPr>
              <a:t>);</a:t>
            </a:r>
          </a:p>
          <a:p>
            <a:pPr>
              <a:buFontTx/>
              <a:buChar char="-"/>
            </a:pPr>
            <a:r>
              <a:rPr lang="sv-SE" sz="3200" b="1" dirty="0" smtClean="0">
                <a:solidFill>
                  <a:srgbClr val="000099"/>
                </a:solidFill>
                <a:cs typeface="Arial" charset="0"/>
              </a:rPr>
              <a:t>Academics should promote debates / dialogue and create a better environment for a knowledge society in Africa,</a:t>
            </a:r>
          </a:p>
          <a:p>
            <a:pPr>
              <a:buFontTx/>
              <a:buChar char="-"/>
            </a:pPr>
            <a:r>
              <a:rPr lang="sv-SE" sz="3200" b="1" dirty="0" smtClean="0">
                <a:solidFill>
                  <a:srgbClr val="000099"/>
                </a:solidFill>
                <a:cs typeface="Arial" charset="0"/>
              </a:rPr>
              <a:t>The academic community should use its critical mass within the region and work harder to promote innovative research for development.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0099"/>
                </a:solidFill>
                <a:cs typeface="Arial" charset="0"/>
              </a:rPr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306" y="1149226"/>
            <a:ext cx="9649072" cy="5760640"/>
          </a:xfrm>
        </p:spPr>
        <p:txBody>
          <a:bodyPr/>
          <a:lstStyle/>
          <a:p>
            <a:r>
              <a:rPr lang="sv-SE" sz="3200" b="1" dirty="0" smtClean="0">
                <a:solidFill>
                  <a:srgbClr val="000099"/>
                </a:solidFill>
                <a:cs typeface="Arial" charset="0"/>
              </a:rPr>
              <a:t>Regional Integration has become too complex and too important to be ignored by scientists,</a:t>
            </a:r>
          </a:p>
          <a:p>
            <a:r>
              <a:rPr lang="sv-SE" sz="3200" b="1" dirty="0" smtClean="0">
                <a:solidFill>
                  <a:srgbClr val="000099"/>
                </a:solidFill>
                <a:cs typeface="Arial" charset="0"/>
              </a:rPr>
              <a:t>Academic institutions can use knowledge as a catalysor for faster development in Africa,</a:t>
            </a:r>
          </a:p>
          <a:p>
            <a:r>
              <a:rPr lang="sv-SE" sz="3200" b="1" dirty="0" smtClean="0">
                <a:solidFill>
                  <a:srgbClr val="000099"/>
                </a:solidFill>
                <a:cs typeface="Arial" charset="0"/>
              </a:rPr>
              <a:t>Globalisation and emerging issues need innovative solutions based on accurate research and taking advantages of new discoveries in technology,</a:t>
            </a:r>
          </a:p>
          <a:p>
            <a:r>
              <a:rPr lang="sv-SE" sz="3200" b="1" dirty="0" smtClean="0">
                <a:solidFill>
                  <a:srgbClr val="000099"/>
                </a:solidFill>
                <a:cs typeface="Arial" charset="0"/>
              </a:rPr>
              <a:t>Universities can contribute to raising awareness and enhancing a more inclusive RI agenda,</a:t>
            </a:r>
          </a:p>
          <a:p>
            <a:r>
              <a:rPr lang="sv-SE" sz="3200" b="1" dirty="0" smtClean="0">
                <a:solidFill>
                  <a:srgbClr val="000099"/>
                </a:solidFill>
                <a:cs typeface="Arial" charset="0"/>
              </a:rPr>
              <a:t>Need to learn from best cases and experiences worldwide (</a:t>
            </a:r>
            <a:r>
              <a:rPr lang="sv-SE" sz="3200" b="1" i="1" dirty="0" smtClean="0">
                <a:solidFill>
                  <a:srgbClr val="000099"/>
                </a:solidFill>
                <a:cs typeface="Arial" charset="0"/>
              </a:rPr>
              <a:t>EU experience, ASEAN, Americas</a:t>
            </a:r>
            <a:r>
              <a:rPr lang="sv-SE" sz="3200" b="1" dirty="0" smtClean="0">
                <a:solidFill>
                  <a:srgbClr val="000099"/>
                </a:solidFill>
                <a:cs typeface="Arial" charset="0"/>
              </a:rPr>
              <a:t>).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285" y="293901"/>
            <a:ext cx="9041130" cy="999341"/>
          </a:xfrm>
        </p:spPr>
        <p:txBody>
          <a:bodyPr/>
          <a:lstStyle/>
          <a:p>
            <a:r>
              <a:rPr lang="pt-PT" dirty="0" smtClean="0">
                <a:solidFill>
                  <a:srgbClr val="000099"/>
                </a:solidFill>
              </a:rPr>
              <a:t>References</a:t>
            </a:r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4" name="Title 2"/>
          <p:cNvSpPr txBox="1">
            <a:spLocks/>
          </p:cNvSpPr>
          <p:nvPr/>
        </p:nvSpPr>
        <p:spPr bwMode="auto">
          <a:xfrm>
            <a:off x="126306" y="1221234"/>
            <a:ext cx="9721080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buFontTx/>
              <a:buChar char="-"/>
              <a:tabLst>
                <a:tab pos="274638" algn="l"/>
                <a:tab pos="365125" algn="l"/>
              </a:tabLst>
              <a:defRPr/>
            </a:pPr>
            <a:r>
              <a:rPr lang="pt-PT" b="1" dirty="0">
                <a:solidFill>
                  <a:srgbClr val="000099"/>
                </a:solidFill>
                <a:latin typeface="+mn-lt"/>
                <a:ea typeface="+mj-ea"/>
                <a:cs typeface="+mj-cs"/>
              </a:rPr>
              <a:t> Universidade Eduardo Mondlane (2008), Deliberation </a:t>
            </a:r>
            <a:r>
              <a:rPr lang="pt-PT" b="1" dirty="0" smtClean="0">
                <a:solidFill>
                  <a:srgbClr val="000099"/>
                </a:solidFill>
                <a:latin typeface="+mn-lt"/>
                <a:ea typeface="+mj-ea"/>
                <a:cs typeface="+mj-cs"/>
              </a:rPr>
              <a:t>of </a:t>
            </a:r>
            <a:r>
              <a:rPr lang="pt-PT" b="1" dirty="0">
                <a:solidFill>
                  <a:srgbClr val="000099"/>
                </a:solidFill>
                <a:latin typeface="+mn-lt"/>
                <a:ea typeface="+mj-ea"/>
                <a:cs typeface="+mj-cs"/>
              </a:rPr>
              <a:t>the University Council, concerning the adoption of </a:t>
            </a:r>
            <a:r>
              <a:rPr lang="pt-PT" b="1" dirty="0" smtClean="0">
                <a:solidFill>
                  <a:srgbClr val="000099"/>
                </a:solidFill>
                <a:latin typeface="+mn-lt"/>
                <a:ea typeface="+mj-ea"/>
                <a:cs typeface="+mj-cs"/>
              </a:rPr>
              <a:t>CEDIR´s Articles </a:t>
            </a:r>
            <a:r>
              <a:rPr lang="pt-PT" b="1" dirty="0">
                <a:solidFill>
                  <a:srgbClr val="000099"/>
                </a:solidFill>
                <a:latin typeface="+mn-lt"/>
                <a:ea typeface="+mj-ea"/>
                <a:cs typeface="+mj-cs"/>
              </a:rPr>
              <a:t>of Incorporation and </a:t>
            </a:r>
            <a:r>
              <a:rPr lang="pt-PT" b="1" dirty="0" smtClean="0">
                <a:solidFill>
                  <a:srgbClr val="000099"/>
                </a:solidFill>
                <a:latin typeface="+mn-lt"/>
                <a:ea typeface="+mj-ea"/>
                <a:cs typeface="+mj-cs"/>
              </a:rPr>
              <a:t>Regulations  </a:t>
            </a:r>
            <a:r>
              <a:rPr lang="pt-PT" b="1" dirty="0">
                <a:solidFill>
                  <a:srgbClr val="000099"/>
                </a:solidFill>
                <a:latin typeface="+mn-lt"/>
                <a:ea typeface="+mj-ea"/>
                <a:cs typeface="+mj-cs"/>
              </a:rPr>
              <a:t>(25-26  November 2008), Maputo.</a:t>
            </a:r>
          </a:p>
          <a:p>
            <a:pPr algn="just">
              <a:tabLst>
                <a:tab pos="274638" algn="l"/>
                <a:tab pos="365125" algn="l"/>
              </a:tabLst>
              <a:defRPr/>
            </a:pPr>
            <a:endParaRPr lang="pt-PT" sz="1200" b="1" dirty="0">
              <a:solidFill>
                <a:srgbClr val="000099"/>
              </a:solidFill>
              <a:latin typeface="+mn-lt"/>
              <a:ea typeface="+mj-ea"/>
              <a:cs typeface="+mj-cs"/>
            </a:endParaRPr>
          </a:p>
          <a:p>
            <a:pPr algn="just">
              <a:buFontTx/>
              <a:buChar char="-"/>
              <a:tabLst>
                <a:tab pos="274638" algn="l"/>
                <a:tab pos="365125" algn="l"/>
              </a:tabLst>
              <a:defRPr/>
            </a:pPr>
            <a:r>
              <a:rPr lang="pt-PT" b="1" dirty="0">
                <a:solidFill>
                  <a:srgbClr val="000099"/>
                </a:solidFill>
                <a:latin typeface="+mn-lt"/>
                <a:ea typeface="+mj-ea"/>
                <a:cs typeface="+mj-cs"/>
              </a:rPr>
              <a:t> </a:t>
            </a:r>
            <a:r>
              <a:rPr lang="pt-PT" b="1" dirty="0">
                <a:solidFill>
                  <a:srgbClr val="000099"/>
                </a:solidFill>
                <a:latin typeface="+mn-lt"/>
              </a:rPr>
              <a:t>Universidade Eduardo Mondlane (2008), Final Conclusions and Recommendations, First International Conference on Regional Integration and SADC Law (23 - 25 April 2008), Faculty of Law, Maputo.</a:t>
            </a:r>
          </a:p>
          <a:p>
            <a:pPr algn="just">
              <a:tabLst>
                <a:tab pos="274638" algn="l"/>
                <a:tab pos="365125" algn="l"/>
              </a:tabLst>
              <a:defRPr/>
            </a:pPr>
            <a:endParaRPr lang="pt-PT" sz="1200" b="1" dirty="0">
              <a:solidFill>
                <a:srgbClr val="000099"/>
              </a:solidFill>
              <a:latin typeface="+mn-lt"/>
            </a:endParaRPr>
          </a:p>
          <a:p>
            <a:pPr algn="just">
              <a:buFontTx/>
              <a:buChar char="-"/>
              <a:tabLst>
                <a:tab pos="274638" algn="l"/>
                <a:tab pos="365125" algn="l"/>
              </a:tabLst>
              <a:defRPr/>
            </a:pPr>
            <a:r>
              <a:rPr lang="pt-PT" b="1" dirty="0">
                <a:solidFill>
                  <a:srgbClr val="000099"/>
                </a:solidFill>
                <a:latin typeface="+mn-lt"/>
              </a:rPr>
              <a:t> CEDIR (2009),  Proceedings from the First Consultative  Meeting of CEDIR Partners and the Regional Academic Network (29 May 2009), Maputo,</a:t>
            </a:r>
          </a:p>
          <a:p>
            <a:pPr algn="just">
              <a:tabLst>
                <a:tab pos="274638" algn="l"/>
                <a:tab pos="365125" algn="l"/>
              </a:tabLst>
              <a:defRPr/>
            </a:pPr>
            <a:endParaRPr lang="pt-PT" sz="1200" b="1" dirty="0">
              <a:solidFill>
                <a:srgbClr val="000099"/>
              </a:solidFill>
              <a:latin typeface="+mn-lt"/>
            </a:endParaRPr>
          </a:p>
          <a:p>
            <a:pPr algn="just">
              <a:buFontTx/>
              <a:buChar char="-"/>
              <a:tabLst>
                <a:tab pos="274638" algn="l"/>
                <a:tab pos="365125" algn="l"/>
              </a:tabLst>
              <a:defRPr/>
            </a:pPr>
            <a:r>
              <a:rPr lang="pt-PT" b="1" dirty="0">
                <a:solidFill>
                  <a:srgbClr val="000099"/>
                </a:solidFill>
                <a:latin typeface="+mn-lt"/>
              </a:rPr>
              <a:t>CEDIR (2010), Strategic Plan for 2010 – 2014, working document, Maputo</a:t>
            </a:r>
            <a:r>
              <a:rPr lang="pt-PT" b="1" dirty="0" smtClean="0">
                <a:solidFill>
                  <a:srgbClr val="000099"/>
                </a:solidFill>
                <a:latin typeface="+mn-lt"/>
              </a:rPr>
              <a:t>.</a:t>
            </a:r>
          </a:p>
          <a:p>
            <a:pPr algn="just">
              <a:tabLst>
                <a:tab pos="274638" algn="l"/>
                <a:tab pos="365125" algn="l"/>
              </a:tabLst>
              <a:defRPr/>
            </a:pPr>
            <a:endParaRPr lang="pt-PT" sz="1200" b="1" dirty="0" smtClean="0">
              <a:solidFill>
                <a:srgbClr val="000099"/>
              </a:solidFill>
              <a:latin typeface="+mn-lt"/>
            </a:endParaRPr>
          </a:p>
          <a:p>
            <a:pPr algn="just">
              <a:buFontTx/>
              <a:buChar char="-"/>
              <a:tabLst>
                <a:tab pos="274638" algn="l"/>
                <a:tab pos="365125" algn="l"/>
              </a:tabLst>
              <a:defRPr/>
            </a:pPr>
            <a:r>
              <a:rPr lang="en-US" b="1" dirty="0" smtClean="0">
                <a:solidFill>
                  <a:srgbClr val="000099"/>
                </a:solidFill>
                <a:latin typeface="+mn-lt"/>
              </a:rPr>
              <a:t>UNECA – CEDIR (2009), A Framework for Mainstreaming Regional Integration in National Development Plans in the Southern African Development Community (SADC), Lusaka / Maputo.</a:t>
            </a:r>
          </a:p>
          <a:p>
            <a:pPr algn="just">
              <a:tabLst>
                <a:tab pos="274638" algn="l"/>
                <a:tab pos="365125" algn="l"/>
              </a:tabLst>
              <a:defRPr/>
            </a:pPr>
            <a:endParaRPr lang="en-US" sz="1200" b="1" dirty="0" smtClean="0">
              <a:solidFill>
                <a:srgbClr val="000099"/>
              </a:solidFill>
              <a:latin typeface="+mn-lt"/>
            </a:endParaRPr>
          </a:p>
          <a:p>
            <a:pPr algn="just">
              <a:buFontTx/>
              <a:buChar char="-"/>
              <a:tabLst>
                <a:tab pos="274638" algn="l"/>
                <a:tab pos="365125" algn="l"/>
              </a:tabLst>
              <a:defRPr/>
            </a:pPr>
            <a:r>
              <a:rPr lang="pt-PT" b="1" dirty="0" smtClean="0">
                <a:solidFill>
                  <a:srgbClr val="000099"/>
                </a:solidFill>
                <a:latin typeface="+mn-lt"/>
              </a:rPr>
              <a:t> Economic Commission for Africa (2010), Assessing Regional Integration in Africa IV: Enhancing Intra-African Trade, ECA Policy Research Report. Addis Ababa, UNECA.</a:t>
            </a:r>
            <a:endParaRPr lang="pt-PT" b="1" dirty="0">
              <a:solidFill>
                <a:srgbClr val="000099"/>
              </a:solidFill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 bwMode="auto">
          <a:xfrm>
            <a:off x="501650" y="293688"/>
            <a:ext cx="9042400" cy="12239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v-SE" b="1" dirty="0" smtClean="0">
                <a:solidFill>
                  <a:srgbClr val="000099"/>
                </a:solidFill>
                <a:cs typeface="Arial" charset="0"/>
              </a:rPr>
              <a:t>Presentation Outline</a:t>
            </a:r>
            <a:endParaRPr lang="pt-PT" dirty="0" smtClean="0">
              <a:solidFill>
                <a:srgbClr val="000099"/>
              </a:solidFill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 bwMode="auto">
          <a:xfrm>
            <a:off x="270322" y="1365250"/>
            <a:ext cx="9433048" cy="511256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>
              <a:buClr>
                <a:srgbClr val="002060"/>
              </a:buClr>
              <a:buFont typeface="Wingdings" pitchFamily="2" charset="2"/>
              <a:buChar char="§"/>
            </a:pPr>
            <a:r>
              <a:rPr lang="sv-SE" sz="3600" b="1" dirty="0" smtClean="0">
                <a:solidFill>
                  <a:srgbClr val="000099"/>
                </a:solidFill>
                <a:cs typeface="Arial" charset="0"/>
              </a:rPr>
              <a:t>Introduction: Key facts about RI in Africa and  in SADC</a:t>
            </a:r>
          </a:p>
          <a:p>
            <a:pPr algn="just">
              <a:buClr>
                <a:srgbClr val="002060"/>
              </a:buClr>
              <a:buFont typeface="Wingdings" pitchFamily="2" charset="2"/>
              <a:buChar char="§"/>
            </a:pPr>
            <a:r>
              <a:rPr lang="sv-SE" sz="3600" b="1" dirty="0" smtClean="0">
                <a:solidFill>
                  <a:srgbClr val="000099"/>
                </a:solidFill>
                <a:cs typeface="Arial" charset="0"/>
              </a:rPr>
              <a:t>Current challenges and issues</a:t>
            </a:r>
          </a:p>
          <a:p>
            <a:pPr algn="just">
              <a:buClr>
                <a:srgbClr val="002060"/>
              </a:buClr>
              <a:buFont typeface="Wingdings" pitchFamily="2" charset="2"/>
              <a:buChar char="§"/>
            </a:pPr>
            <a:r>
              <a:rPr lang="sv-SE" sz="3600" b="1" dirty="0" smtClean="0">
                <a:solidFill>
                  <a:srgbClr val="000099"/>
                </a:solidFill>
                <a:cs typeface="Arial" charset="0"/>
              </a:rPr>
              <a:t>Why should academics get involved ?</a:t>
            </a:r>
          </a:p>
          <a:p>
            <a:pPr algn="just">
              <a:buClr>
                <a:srgbClr val="002060"/>
              </a:buClr>
              <a:buFont typeface="Wingdings" pitchFamily="2" charset="2"/>
              <a:buChar char="§"/>
            </a:pPr>
            <a:r>
              <a:rPr lang="sv-SE" sz="3600" b="1" dirty="0" smtClean="0">
                <a:solidFill>
                  <a:srgbClr val="000099"/>
                </a:solidFill>
                <a:cs typeface="Arial" charset="0"/>
              </a:rPr>
              <a:t>CEDIR´s Regional Academic Network</a:t>
            </a:r>
          </a:p>
          <a:p>
            <a:pPr algn="just">
              <a:buClr>
                <a:srgbClr val="002060"/>
              </a:buClr>
              <a:buFont typeface="Wingdings" pitchFamily="2" charset="2"/>
              <a:buChar char="§"/>
            </a:pPr>
            <a:r>
              <a:rPr lang="sv-SE" sz="3600" b="1" dirty="0" smtClean="0">
                <a:solidFill>
                  <a:srgbClr val="000099"/>
                </a:solidFill>
                <a:cs typeface="Arial" charset="0"/>
              </a:rPr>
              <a:t>Mainstreaming RI and Harmonisation of Laws</a:t>
            </a:r>
          </a:p>
          <a:p>
            <a:pPr algn="just">
              <a:buClr>
                <a:srgbClr val="002060"/>
              </a:buClr>
              <a:buFont typeface="Wingdings" pitchFamily="2" charset="2"/>
              <a:buChar char="§"/>
            </a:pPr>
            <a:r>
              <a:rPr lang="sv-SE" sz="3600" b="1" dirty="0" smtClean="0">
                <a:solidFill>
                  <a:srgbClr val="000099"/>
                </a:solidFill>
                <a:cs typeface="Arial" charset="0"/>
              </a:rPr>
              <a:t>Conclusion.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idx="1"/>
          </p:nvPr>
        </p:nvSpPr>
        <p:spPr>
          <a:xfrm>
            <a:off x="342330" y="1221235"/>
            <a:ext cx="9433047" cy="5334612"/>
          </a:xfrm>
        </p:spPr>
        <p:txBody>
          <a:bodyPr/>
          <a:lstStyle/>
          <a:p>
            <a:pPr algn="ctr" eaLnBrk="1" hangingPunct="1">
              <a:buNone/>
            </a:pPr>
            <a:r>
              <a:rPr lang="pt-PT" sz="4800" b="1" cap="none" dirty="0" smtClean="0">
                <a:solidFill>
                  <a:srgbClr val="000099"/>
                </a:solidFill>
              </a:rPr>
              <a:t>THANK YOU FOR YOUR ATTENTION</a:t>
            </a:r>
            <a:r>
              <a:rPr lang="pt-PT" sz="4800" b="1" cap="none" dirty="0" smtClean="0">
                <a:solidFill>
                  <a:srgbClr val="002060"/>
                </a:solidFill>
                <a:latin typeface="Georgia" pitchFamily="18" charset="0"/>
              </a:rPr>
              <a:t/>
            </a:r>
            <a:br>
              <a:rPr lang="pt-PT" sz="4800" b="1" cap="none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pt-PT" sz="4800" b="1" cap="none" dirty="0" smtClean="0">
                <a:solidFill>
                  <a:srgbClr val="002060"/>
                </a:solidFill>
                <a:latin typeface="Georgia" pitchFamily="18" charset="0"/>
              </a:rPr>
              <a:t/>
            </a:r>
            <a:br>
              <a:rPr lang="pt-PT" sz="4800" b="1" cap="none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pt-PT" sz="3100" b="1" dirty="0" smtClean="0">
                <a:solidFill>
                  <a:srgbClr val="0000CC"/>
                </a:solidFill>
              </a:rPr>
              <a:t> OBRIGADO - TAKK - TACK - GRACIAS </a:t>
            </a:r>
            <a:br>
              <a:rPr lang="pt-PT" sz="3100" b="1" dirty="0" smtClean="0">
                <a:solidFill>
                  <a:srgbClr val="0000CC"/>
                </a:solidFill>
              </a:rPr>
            </a:br>
            <a:r>
              <a:rPr lang="pt-PT" sz="3100" b="1" dirty="0" smtClean="0">
                <a:solidFill>
                  <a:srgbClr val="0000CC"/>
                </a:solidFill>
              </a:rPr>
              <a:t> DANK U - MERCI </a:t>
            </a:r>
            <a:r>
              <a:rPr lang="en-US" sz="3100" b="1" dirty="0" smtClean="0">
                <a:solidFill>
                  <a:srgbClr val="0000CC"/>
                </a:solidFill>
              </a:rPr>
              <a:t>- SHUKRANI</a:t>
            </a:r>
            <a:r>
              <a:rPr lang="pt-PT" sz="3100" dirty="0" smtClean="0">
                <a:solidFill>
                  <a:srgbClr val="0000CC"/>
                </a:solidFill>
              </a:rPr>
              <a:t>  </a:t>
            </a:r>
            <a:r>
              <a:rPr lang="pt-PT" sz="3100" b="1" dirty="0" smtClean="0">
                <a:solidFill>
                  <a:srgbClr val="0000CC"/>
                </a:solidFill>
              </a:rPr>
              <a:t>- KHANIMAMBO </a:t>
            </a:r>
            <a:endParaRPr lang="pt-PT" sz="3100" b="1" dirty="0" smtClean="0">
              <a:solidFill>
                <a:srgbClr val="0000CC"/>
              </a:solidFill>
            </a:endParaRPr>
          </a:p>
          <a:p>
            <a:pPr algn="ctr" eaLnBrk="1" hangingPunct="1">
              <a:buNone/>
            </a:pPr>
            <a:r>
              <a:rPr lang="pt-PT" sz="3100" b="1" dirty="0" smtClean="0">
                <a:solidFill>
                  <a:srgbClr val="0000CC"/>
                </a:solidFill>
              </a:rPr>
              <a:t>XIE </a:t>
            </a:r>
            <a:r>
              <a:rPr lang="pt-PT" sz="3100" b="1" dirty="0" err="1" smtClean="0">
                <a:solidFill>
                  <a:srgbClr val="0000CC"/>
                </a:solidFill>
              </a:rPr>
              <a:t>XIE</a:t>
            </a:r>
            <a:endParaRPr lang="en-US" sz="3100" b="1" cap="none" dirty="0" smtClean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370" y="2927923"/>
            <a:ext cx="8538845" cy="1605679"/>
          </a:xfrm>
        </p:spPr>
        <p:txBody>
          <a:bodyPr/>
          <a:lstStyle/>
          <a:p>
            <a:r>
              <a:rPr lang="pt-PT" dirty="0" smtClean="0">
                <a:solidFill>
                  <a:srgbClr val="000099"/>
                </a:solidFill>
              </a:rPr>
              <a:t>Introduction: </a:t>
            </a:r>
            <a:br>
              <a:rPr lang="pt-PT" dirty="0" smtClean="0">
                <a:solidFill>
                  <a:srgbClr val="000099"/>
                </a:solidFill>
              </a:rPr>
            </a:br>
            <a:r>
              <a:rPr lang="pt-PT" dirty="0" smtClean="0">
                <a:solidFill>
                  <a:srgbClr val="000099"/>
                </a:solidFill>
              </a:rPr>
              <a:t>Key facts on RI in Africa and SADC </a:t>
            </a:r>
            <a:endParaRPr lang="en-US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solidFill>
                  <a:srgbClr val="000099"/>
                </a:solidFill>
              </a:rPr>
              <a:t>The African RI Roadmap</a:t>
            </a:r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70322" y="1293242"/>
            <a:ext cx="9433048" cy="5328592"/>
          </a:xfrm>
        </p:spPr>
        <p:txBody>
          <a:bodyPr/>
          <a:lstStyle/>
          <a:p>
            <a:pPr>
              <a:buNone/>
            </a:pPr>
            <a:r>
              <a:rPr lang="pt-PT" sz="2800" b="1" dirty="0" smtClean="0">
                <a:solidFill>
                  <a:srgbClr val="000099"/>
                </a:solidFill>
              </a:rPr>
              <a:t>     The African Economic Community AEC (</a:t>
            </a:r>
            <a:r>
              <a:rPr lang="pt-PT" sz="2800" b="1" dirty="0" smtClean="0">
                <a:solidFill>
                  <a:srgbClr val="FF0000"/>
                </a:solidFill>
              </a:rPr>
              <a:t>Abuja Treaty- 1991</a:t>
            </a:r>
            <a:r>
              <a:rPr lang="pt-PT" sz="2800" b="1" dirty="0" smtClean="0">
                <a:solidFill>
                  <a:srgbClr val="000099"/>
                </a:solidFill>
              </a:rPr>
              <a:t>) adopted  a six stages roadmap:</a:t>
            </a:r>
          </a:p>
          <a:p>
            <a:r>
              <a:rPr lang="pt-PT" sz="2800" dirty="0" smtClean="0">
                <a:solidFill>
                  <a:srgbClr val="000099"/>
                </a:solidFill>
              </a:rPr>
              <a:t>Regional Economic blocks (RECs) – </a:t>
            </a:r>
            <a:r>
              <a:rPr lang="pt-PT" sz="2800" b="1" dirty="0" smtClean="0">
                <a:solidFill>
                  <a:srgbClr val="FF0000"/>
                </a:solidFill>
              </a:rPr>
              <a:t>1999</a:t>
            </a:r>
          </a:p>
          <a:p>
            <a:r>
              <a:rPr lang="pt-PT" sz="2800" dirty="0" smtClean="0">
                <a:solidFill>
                  <a:srgbClr val="000099"/>
                </a:solidFill>
              </a:rPr>
              <a:t>Strengthening </a:t>
            </a:r>
            <a:r>
              <a:rPr lang="pt-PT" sz="2800" b="1" dirty="0" smtClean="0">
                <a:solidFill>
                  <a:srgbClr val="000099"/>
                </a:solidFill>
              </a:rPr>
              <a:t>intra REC integration </a:t>
            </a:r>
            <a:r>
              <a:rPr lang="pt-PT" sz="2800" dirty="0" smtClean="0">
                <a:solidFill>
                  <a:srgbClr val="000099"/>
                </a:solidFill>
              </a:rPr>
              <a:t>and intro REC harmonisation – </a:t>
            </a:r>
            <a:r>
              <a:rPr lang="pt-PT" sz="2800" b="1" dirty="0" smtClean="0">
                <a:solidFill>
                  <a:srgbClr val="FF0000"/>
                </a:solidFill>
              </a:rPr>
              <a:t>2007</a:t>
            </a:r>
          </a:p>
          <a:p>
            <a:r>
              <a:rPr lang="pt-PT" sz="2800" dirty="0" smtClean="0">
                <a:solidFill>
                  <a:srgbClr val="000099"/>
                </a:solidFill>
              </a:rPr>
              <a:t>Establish a continent-wide </a:t>
            </a:r>
            <a:r>
              <a:rPr lang="pt-PT" sz="2800" b="1" dirty="0" smtClean="0">
                <a:solidFill>
                  <a:srgbClr val="000099"/>
                </a:solidFill>
              </a:rPr>
              <a:t>Customs Union </a:t>
            </a:r>
            <a:r>
              <a:rPr lang="pt-PT" sz="2800" dirty="0" smtClean="0">
                <a:solidFill>
                  <a:srgbClr val="000099"/>
                </a:solidFill>
              </a:rPr>
              <a:t>and </a:t>
            </a:r>
            <a:r>
              <a:rPr lang="pt-PT" sz="2800" b="1" dirty="0" smtClean="0">
                <a:solidFill>
                  <a:srgbClr val="000099"/>
                </a:solidFill>
              </a:rPr>
              <a:t>FTA</a:t>
            </a:r>
            <a:r>
              <a:rPr lang="pt-PT" sz="2800" dirty="0" smtClean="0">
                <a:solidFill>
                  <a:srgbClr val="000099"/>
                </a:solidFill>
              </a:rPr>
              <a:t> –</a:t>
            </a:r>
            <a:r>
              <a:rPr lang="pt-PT" sz="2800" b="1" dirty="0" smtClean="0">
                <a:solidFill>
                  <a:srgbClr val="000099"/>
                </a:solidFill>
              </a:rPr>
              <a:t> </a:t>
            </a:r>
            <a:r>
              <a:rPr lang="pt-PT" sz="2800" b="1" dirty="0" smtClean="0">
                <a:solidFill>
                  <a:srgbClr val="FF0000"/>
                </a:solidFill>
              </a:rPr>
              <a:t>2019</a:t>
            </a:r>
          </a:p>
          <a:p>
            <a:r>
              <a:rPr lang="pt-PT" sz="2800" dirty="0" smtClean="0">
                <a:solidFill>
                  <a:srgbClr val="000099"/>
                </a:solidFill>
              </a:rPr>
              <a:t>African Common Market - </a:t>
            </a:r>
            <a:r>
              <a:rPr lang="pt-PT" sz="2800" b="1" dirty="0" smtClean="0">
                <a:solidFill>
                  <a:srgbClr val="FF0000"/>
                </a:solidFill>
              </a:rPr>
              <a:t>2023 </a:t>
            </a:r>
          </a:p>
          <a:p>
            <a:r>
              <a:rPr lang="pt-PT" sz="2800" dirty="0" smtClean="0">
                <a:solidFill>
                  <a:srgbClr val="000099"/>
                </a:solidFill>
              </a:rPr>
              <a:t>African Economic and Monetary Union with single currency , plus the Pan African Parliament – </a:t>
            </a:r>
            <a:r>
              <a:rPr lang="pt-PT" sz="2800" b="1" dirty="0" smtClean="0">
                <a:solidFill>
                  <a:srgbClr val="FF0000"/>
                </a:solidFill>
              </a:rPr>
              <a:t>2028</a:t>
            </a:r>
          </a:p>
          <a:p>
            <a:r>
              <a:rPr lang="pt-PT" sz="2800" u="sng" dirty="0" smtClean="0">
                <a:solidFill>
                  <a:srgbClr val="000099"/>
                </a:solidFill>
              </a:rPr>
              <a:t>Transitional Period </a:t>
            </a:r>
            <a:r>
              <a:rPr lang="pt-PT" sz="2800" dirty="0" smtClean="0">
                <a:solidFill>
                  <a:srgbClr val="000099"/>
                </a:solidFill>
              </a:rPr>
              <a:t>for continental integration - </a:t>
            </a:r>
            <a:r>
              <a:rPr lang="pt-PT" sz="2800" b="1" dirty="0" smtClean="0">
                <a:solidFill>
                  <a:srgbClr val="FF0000"/>
                </a:solidFill>
              </a:rPr>
              <a:t>2034</a:t>
            </a:r>
            <a:r>
              <a:rPr lang="pt-PT" sz="2800" dirty="0" smtClean="0">
                <a:solidFill>
                  <a:srgbClr val="000099"/>
                </a:solidFill>
              </a:rPr>
              <a:t> at least</a:t>
            </a:r>
          </a:p>
          <a:p>
            <a:endParaRPr lang="pt-PT" sz="2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02285" y="293901"/>
            <a:ext cx="9041130" cy="1223169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4800" b="0" i="0" u="none" strike="noStrike" kern="120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Traditional RI Model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512514" y="1777826"/>
          <a:ext cx="8686800" cy="297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4"/>
          <p:cNvSpPr txBox="1">
            <a:spLocks/>
          </p:cNvSpPr>
          <p:nvPr/>
        </p:nvSpPr>
        <p:spPr>
          <a:xfrm>
            <a:off x="342330" y="4921820"/>
            <a:ext cx="1295400" cy="1123950"/>
          </a:xfrm>
          <a:prstGeom prst="rect">
            <a:avLst/>
          </a:prstGeom>
        </p:spPr>
        <p:txBody>
          <a:bodyPr anchor="ctr">
            <a:normAutofit fontScale="85000" lnSpcReduction="1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sz="2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 fontAlgn="auto">
              <a:spcAft>
                <a:spcPts val="0"/>
              </a:spcAft>
              <a:defRPr/>
            </a:pPr>
            <a:r>
              <a:rPr lang="sv-SE" sz="2000" b="1" dirty="0" smtClean="0">
                <a:solidFill>
                  <a:srgbClr val="008000"/>
                </a:solidFill>
                <a:latin typeface="Georgia" pitchFamily="18" charset="0"/>
                <a:cs typeface="Arial" charset="0"/>
              </a:rPr>
              <a:t>Low Tariffs between members</a:t>
            </a:r>
            <a:endParaRPr lang="en-US" sz="2000" b="1" dirty="0">
              <a:solidFill>
                <a:srgbClr val="008000"/>
              </a:solidFill>
            </a:endParaRPr>
          </a:p>
        </p:txBody>
      </p:sp>
      <p:sp>
        <p:nvSpPr>
          <p:cNvPr id="7" name="Rectangle 4"/>
          <p:cNvSpPr txBox="1">
            <a:spLocks/>
          </p:cNvSpPr>
          <p:nvPr/>
        </p:nvSpPr>
        <p:spPr>
          <a:xfrm>
            <a:off x="1854498" y="4993828"/>
            <a:ext cx="1371600" cy="1123950"/>
          </a:xfrm>
          <a:prstGeom prst="rect">
            <a:avLst/>
          </a:prstGeom>
        </p:spPr>
        <p:txBody>
          <a:bodyPr anchor="ctr">
            <a:normAutofit fontScale="92500" lnSpcReduction="2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sz="2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 fontAlgn="auto">
              <a:spcAft>
                <a:spcPts val="0"/>
              </a:spcAft>
              <a:defRPr/>
            </a:pPr>
            <a:r>
              <a:rPr lang="sv-SE" sz="2000" b="1" dirty="0" smtClean="0">
                <a:solidFill>
                  <a:srgbClr val="006600"/>
                </a:solidFill>
                <a:latin typeface="Georgia" pitchFamily="18" charset="0"/>
                <a:cs typeface="Arial" charset="0"/>
              </a:rPr>
              <a:t>No Tariffs between members</a:t>
            </a:r>
            <a:endParaRPr lang="en-US" sz="2000" b="1" dirty="0">
              <a:solidFill>
                <a:srgbClr val="006600"/>
              </a:solidFill>
            </a:endParaRPr>
          </a:p>
        </p:txBody>
      </p:sp>
      <p:sp>
        <p:nvSpPr>
          <p:cNvPr id="8" name="Rectangle 4"/>
          <p:cNvSpPr txBox="1">
            <a:spLocks/>
          </p:cNvSpPr>
          <p:nvPr/>
        </p:nvSpPr>
        <p:spPr>
          <a:xfrm>
            <a:off x="3294658" y="4993828"/>
            <a:ext cx="1371600" cy="112395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sz="2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 fontAlgn="auto">
              <a:spcAft>
                <a:spcPts val="0"/>
              </a:spcAft>
              <a:defRPr/>
            </a:pPr>
            <a:r>
              <a:rPr lang="sv-SE" sz="1800" b="1" dirty="0" smtClean="0">
                <a:solidFill>
                  <a:srgbClr val="FF0000"/>
                </a:solidFill>
                <a:latin typeface="Georgia" pitchFamily="18" charset="0"/>
                <a:cs typeface="Arial" charset="0"/>
              </a:rPr>
              <a:t>Common External Tariffs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9" name="Rectangle 4"/>
          <p:cNvSpPr txBox="1">
            <a:spLocks/>
          </p:cNvSpPr>
          <p:nvPr/>
        </p:nvSpPr>
        <p:spPr>
          <a:xfrm>
            <a:off x="4590802" y="4913436"/>
            <a:ext cx="1676400" cy="127635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sz="2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 fontAlgn="auto">
              <a:spcAft>
                <a:spcPts val="0"/>
              </a:spcAft>
              <a:defRPr/>
            </a:pPr>
            <a:r>
              <a:rPr lang="sv-SE" sz="1800" b="1" dirty="0" smtClean="0">
                <a:solidFill>
                  <a:srgbClr val="FF00FF"/>
                </a:solidFill>
                <a:latin typeface="Georgia" pitchFamily="18" charset="0"/>
                <a:cs typeface="Arial" charset="0"/>
              </a:rPr>
              <a:t>Free movement of  factors of production</a:t>
            </a:r>
            <a:endParaRPr lang="en-US" sz="1800" b="1" dirty="0">
              <a:solidFill>
                <a:srgbClr val="FF00FF"/>
              </a:solidFill>
            </a:endParaRPr>
          </a:p>
        </p:txBody>
      </p:sp>
      <p:sp>
        <p:nvSpPr>
          <p:cNvPr id="10" name="Rectangle 4"/>
          <p:cNvSpPr txBox="1">
            <a:spLocks/>
          </p:cNvSpPr>
          <p:nvPr/>
        </p:nvSpPr>
        <p:spPr>
          <a:xfrm>
            <a:off x="6246986" y="4913436"/>
            <a:ext cx="1532384" cy="127635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sz="2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 fontAlgn="auto">
              <a:spcAft>
                <a:spcPts val="0"/>
              </a:spcAft>
              <a:defRPr/>
            </a:pPr>
            <a:r>
              <a:rPr lang="sv-SE" sz="1800" b="1" dirty="0" smtClean="0">
                <a:solidFill>
                  <a:srgbClr val="000099"/>
                </a:solidFill>
                <a:latin typeface="Georgia" pitchFamily="18" charset="0"/>
                <a:cs typeface="Arial" charset="0"/>
              </a:rPr>
              <a:t>Unified monetary and fiscal policies</a:t>
            </a:r>
            <a:endParaRPr lang="en-US" sz="1800" b="1" dirty="0">
              <a:solidFill>
                <a:srgbClr val="000099"/>
              </a:solidFill>
            </a:endParaRPr>
          </a:p>
        </p:txBody>
      </p:sp>
      <p:sp>
        <p:nvSpPr>
          <p:cNvPr id="11" name="Rectangle 4"/>
          <p:cNvSpPr txBox="1">
            <a:spLocks/>
          </p:cNvSpPr>
          <p:nvPr/>
        </p:nvSpPr>
        <p:spPr>
          <a:xfrm>
            <a:off x="7810946" y="4893642"/>
            <a:ext cx="1892424" cy="1224136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sz="2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 fontAlgn="auto">
              <a:spcAft>
                <a:spcPts val="0"/>
              </a:spcAft>
              <a:defRPr/>
            </a:pPr>
            <a:r>
              <a:rPr lang="sv-SE" sz="1800" b="1" u="sng" dirty="0" smtClean="0">
                <a:solidFill>
                  <a:srgbClr val="000099"/>
                </a:solidFill>
                <a:latin typeface="Georgia" pitchFamily="18" charset="0"/>
                <a:cs typeface="Arial" charset="0"/>
              </a:rPr>
              <a:t>Ultimate stage</a:t>
            </a:r>
            <a:r>
              <a:rPr lang="sv-SE" sz="1800" b="1" dirty="0" smtClean="0">
                <a:solidFill>
                  <a:srgbClr val="000099"/>
                </a:solidFill>
                <a:latin typeface="Georgia" pitchFamily="18" charset="0"/>
                <a:cs typeface="Arial" charset="0"/>
              </a:rPr>
              <a:t>: cession of sovereignty</a:t>
            </a:r>
            <a:endParaRPr lang="en-US" sz="18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285" y="293901"/>
            <a:ext cx="9041130" cy="1071349"/>
          </a:xfrm>
        </p:spPr>
        <p:txBody>
          <a:bodyPr/>
          <a:lstStyle/>
          <a:p>
            <a:r>
              <a:rPr lang="pt-PT" dirty="0" smtClean="0">
                <a:solidFill>
                  <a:srgbClr val="000099"/>
                </a:solidFill>
              </a:rPr>
              <a:t>SADC -RI Roadmap</a:t>
            </a:r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314" y="1293242"/>
            <a:ext cx="9505056" cy="4987425"/>
          </a:xfrm>
        </p:spPr>
        <p:txBody>
          <a:bodyPr/>
          <a:lstStyle/>
          <a:p>
            <a:pPr>
              <a:buNone/>
            </a:pPr>
            <a:r>
              <a:rPr lang="pt-PT" dirty="0" smtClean="0">
                <a:solidFill>
                  <a:srgbClr val="000099"/>
                </a:solidFill>
              </a:rPr>
              <a:t>SADC -RI Roadmap was defined by the RISDP (2003)</a:t>
            </a:r>
            <a:endParaRPr lang="en-US" dirty="0">
              <a:solidFill>
                <a:srgbClr val="000099"/>
              </a:solidFill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270322" y="2157338"/>
          <a:ext cx="9361040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 txBox="1">
            <a:spLocks/>
          </p:cNvSpPr>
          <p:nvPr/>
        </p:nvSpPr>
        <p:spPr>
          <a:xfrm>
            <a:off x="486346" y="4749626"/>
            <a:ext cx="1791816" cy="112395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sz="2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 fontAlgn="auto">
              <a:spcAft>
                <a:spcPts val="0"/>
              </a:spcAft>
              <a:defRPr/>
            </a:pPr>
            <a:r>
              <a:rPr lang="sv-SE" sz="2000" b="1" dirty="0" smtClean="0">
                <a:solidFill>
                  <a:srgbClr val="0070C0"/>
                </a:solidFill>
                <a:latin typeface="Georgia" pitchFamily="18" charset="0"/>
                <a:cs typeface="Arial" charset="0"/>
              </a:rPr>
              <a:t>Free Trade Area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6" name="Rectangle 4"/>
          <p:cNvSpPr txBox="1">
            <a:spLocks/>
          </p:cNvSpPr>
          <p:nvPr/>
        </p:nvSpPr>
        <p:spPr>
          <a:xfrm>
            <a:off x="2718594" y="4749626"/>
            <a:ext cx="1791816" cy="112395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sz="2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 fontAlgn="auto">
              <a:spcAft>
                <a:spcPts val="0"/>
              </a:spcAft>
              <a:defRPr/>
            </a:pPr>
            <a:r>
              <a:rPr lang="sv-SE" sz="2000" b="1" dirty="0" smtClean="0">
                <a:solidFill>
                  <a:srgbClr val="00CC66"/>
                </a:solidFill>
                <a:latin typeface="Georgia" pitchFamily="18" charset="0"/>
                <a:cs typeface="Arial" charset="0"/>
              </a:rPr>
              <a:t>Customs Union</a:t>
            </a:r>
            <a:endParaRPr lang="en-US" sz="2000" b="1" dirty="0">
              <a:solidFill>
                <a:srgbClr val="00CC66"/>
              </a:solidFill>
            </a:endParaRPr>
          </a:p>
        </p:txBody>
      </p:sp>
      <p:sp>
        <p:nvSpPr>
          <p:cNvPr id="7" name="Rectangle 4"/>
          <p:cNvSpPr txBox="1">
            <a:spLocks/>
          </p:cNvSpPr>
          <p:nvPr/>
        </p:nvSpPr>
        <p:spPr>
          <a:xfrm>
            <a:off x="5022850" y="4749626"/>
            <a:ext cx="1791816" cy="112395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sz="2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 fontAlgn="auto">
              <a:spcAft>
                <a:spcPts val="0"/>
              </a:spcAft>
              <a:defRPr/>
            </a:pPr>
            <a:r>
              <a:rPr lang="sv-SE" sz="2000" b="1" dirty="0" smtClean="0">
                <a:solidFill>
                  <a:srgbClr val="92D050"/>
                </a:solidFill>
                <a:latin typeface="Georgia" pitchFamily="18" charset="0"/>
                <a:cs typeface="Arial" charset="0"/>
              </a:rPr>
              <a:t>Common Market</a:t>
            </a:r>
            <a:endParaRPr lang="en-US" sz="2000" b="1" dirty="0">
              <a:solidFill>
                <a:srgbClr val="92D050"/>
              </a:solidFill>
            </a:endParaRPr>
          </a:p>
        </p:txBody>
      </p:sp>
      <p:sp>
        <p:nvSpPr>
          <p:cNvPr id="8" name="Rectangle 4"/>
          <p:cNvSpPr txBox="1">
            <a:spLocks/>
          </p:cNvSpPr>
          <p:nvPr/>
        </p:nvSpPr>
        <p:spPr>
          <a:xfrm>
            <a:off x="7327106" y="4821634"/>
            <a:ext cx="1791816" cy="112395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sz="2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 fontAlgn="auto">
              <a:spcAft>
                <a:spcPts val="0"/>
              </a:spcAft>
              <a:defRPr/>
            </a:pPr>
            <a:r>
              <a:rPr lang="sv-SE" sz="2000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  <a:cs typeface="Arial" charset="0"/>
              </a:rPr>
              <a:t>Monetary Union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solidFill>
                  <a:srgbClr val="000099"/>
                </a:solidFill>
              </a:rPr>
              <a:t>SADC Legal instruments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314" y="1221235"/>
            <a:ext cx="9577064" cy="5334612"/>
          </a:xfrm>
        </p:spPr>
        <p:txBody>
          <a:bodyPr/>
          <a:lstStyle/>
          <a:p>
            <a:r>
              <a:rPr lang="pt-PT" dirty="0" smtClean="0">
                <a:solidFill>
                  <a:srgbClr val="000099"/>
                </a:solidFill>
              </a:rPr>
              <a:t>Treaty  (signed in Windhoek on 17 August 1999 and amended in Blantyre on 14 August 2001),</a:t>
            </a:r>
          </a:p>
          <a:p>
            <a:r>
              <a:rPr lang="pt-PT" dirty="0" smtClean="0">
                <a:solidFill>
                  <a:srgbClr val="000099"/>
                </a:solidFill>
              </a:rPr>
              <a:t>Protocols: (</a:t>
            </a:r>
            <a:r>
              <a:rPr lang="pt-PT" i="1" dirty="0" smtClean="0">
                <a:solidFill>
                  <a:srgbClr val="000099"/>
                </a:solidFill>
              </a:rPr>
              <a:t>a total of 26</a:t>
            </a:r>
            <a:r>
              <a:rPr lang="pt-PT" dirty="0" smtClean="0">
                <a:solidFill>
                  <a:srgbClr val="000099"/>
                </a:solidFill>
              </a:rPr>
              <a:t>) </a:t>
            </a:r>
          </a:p>
          <a:p>
            <a:r>
              <a:rPr lang="pt-PT" dirty="0" smtClean="0">
                <a:solidFill>
                  <a:srgbClr val="000099"/>
                </a:solidFill>
              </a:rPr>
              <a:t>Memoranda of Understanding (MoUs)</a:t>
            </a:r>
          </a:p>
          <a:p>
            <a:r>
              <a:rPr lang="pt-PT" dirty="0" smtClean="0">
                <a:solidFill>
                  <a:srgbClr val="000099"/>
                </a:solidFill>
              </a:rPr>
              <a:t>Charters,</a:t>
            </a:r>
          </a:p>
          <a:p>
            <a:r>
              <a:rPr lang="pt-PT" dirty="0" smtClean="0">
                <a:solidFill>
                  <a:srgbClr val="000099"/>
                </a:solidFill>
              </a:rPr>
              <a:t>Principles and Guidelines (</a:t>
            </a:r>
            <a:r>
              <a:rPr lang="pt-PT" i="1" dirty="0" smtClean="0">
                <a:solidFill>
                  <a:srgbClr val="000099"/>
                </a:solidFill>
              </a:rPr>
              <a:t>democratic elections</a:t>
            </a:r>
            <a:r>
              <a:rPr lang="pt-PT" dirty="0" smtClean="0">
                <a:solidFill>
                  <a:srgbClr val="000099"/>
                </a:solidFill>
              </a:rPr>
              <a:t>)</a:t>
            </a:r>
          </a:p>
          <a:p>
            <a:r>
              <a:rPr lang="pt-PT" dirty="0" smtClean="0">
                <a:solidFill>
                  <a:srgbClr val="000099"/>
                </a:solidFill>
              </a:rPr>
              <a:t>Declarations, Regulations and Guidelines,</a:t>
            </a:r>
          </a:p>
          <a:p>
            <a:r>
              <a:rPr lang="pt-PT" dirty="0" smtClean="0">
                <a:solidFill>
                  <a:srgbClr val="000099"/>
                </a:solidFill>
              </a:rPr>
              <a:t>Strategic Plans: RIDSP, SIPO</a:t>
            </a:r>
            <a:endParaRPr lang="en-US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285" y="293901"/>
            <a:ext cx="9041130" cy="927333"/>
          </a:xfrm>
        </p:spPr>
        <p:txBody>
          <a:bodyPr/>
          <a:lstStyle/>
          <a:p>
            <a:r>
              <a:rPr lang="pt-PT" sz="4200" dirty="0" smtClean="0">
                <a:solidFill>
                  <a:srgbClr val="000099"/>
                </a:solidFill>
              </a:rPr>
              <a:t>Key facts: Historical legacy</a:t>
            </a:r>
            <a:endParaRPr lang="en-US" sz="4200" dirty="0">
              <a:solidFill>
                <a:srgbClr val="000099"/>
              </a:solidFill>
            </a:endParaRPr>
          </a:p>
        </p:txBody>
      </p:sp>
      <p:pic>
        <p:nvPicPr>
          <p:cNvPr id="1026" name="Picture 2" descr="400px-UN_regional_group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38474" y="1077218"/>
            <a:ext cx="7128792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8314" y="3381474"/>
            <a:ext cx="9433048" cy="3528392"/>
          </a:xfrm>
        </p:spPr>
        <p:txBody>
          <a:bodyPr/>
          <a:lstStyle/>
          <a:p>
            <a:pPr algn="just" fontAlgn="auto">
              <a:spcAft>
                <a:spcPts val="0"/>
              </a:spcAft>
              <a:defRPr/>
            </a:pPr>
            <a:r>
              <a:rPr lang="pt-PT" sz="2400" b="1" dirty="0" smtClean="0">
                <a:solidFill>
                  <a:srgbClr val="000099"/>
                </a:solidFill>
              </a:rPr>
              <a:t>Balkanisation of the African continent: 55 countries, fragmented and fragile economies (focus on fighting poverty rather than production).</a:t>
            </a:r>
            <a:endParaRPr lang="pt-PT" sz="1200" b="1" dirty="0" smtClean="0">
              <a:solidFill>
                <a:srgbClr val="000099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pt-PT" sz="2400" b="1" dirty="0" smtClean="0">
                <a:solidFill>
                  <a:srgbClr val="000099"/>
                </a:solidFill>
              </a:rPr>
              <a:t>Permanent situation of insecurity and conflicts: DR Congo, Madagascar, Mali, Guinée Bissau, Sudan, etc.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pt-PT" sz="2400" b="1" dirty="0" smtClean="0">
                <a:solidFill>
                  <a:srgbClr val="000099"/>
                </a:solidFill>
              </a:rPr>
              <a:t>High dependence on agriculture for economic development and employment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pt-PT" sz="2400" b="1" dirty="0" smtClean="0">
                <a:solidFill>
                  <a:srgbClr val="000099"/>
                </a:solidFill>
              </a:rPr>
              <a:t>Lack of adequate infrastructure:  high costs of transport and communication,  lack of education and low literacy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285" y="293901"/>
            <a:ext cx="9041130" cy="1071349"/>
          </a:xfrm>
        </p:spPr>
        <p:txBody>
          <a:bodyPr/>
          <a:lstStyle/>
          <a:p>
            <a:r>
              <a:rPr lang="pt-PT" dirty="0" smtClean="0">
                <a:solidFill>
                  <a:srgbClr val="000099"/>
                </a:solidFill>
              </a:rPr>
              <a:t>Key facts: Positive aspects</a:t>
            </a:r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314" y="1149226"/>
            <a:ext cx="9505056" cy="5832648"/>
          </a:xfrm>
        </p:spPr>
        <p:txBody>
          <a:bodyPr/>
          <a:lstStyle/>
          <a:p>
            <a:pPr algn="just" fontAlgn="auto">
              <a:spcAft>
                <a:spcPts val="0"/>
              </a:spcAft>
              <a:defRPr/>
            </a:pPr>
            <a:r>
              <a:rPr lang="pt-PT" sz="2800" b="1" dirty="0" smtClean="0">
                <a:solidFill>
                  <a:srgbClr val="000099"/>
                </a:solidFill>
              </a:rPr>
              <a:t>African Union recognised eight RECs as pillars of the AEC:  CEN-SAD, COMESA, EAC, ECCAS/CEEAC  (CEMAC), ECOWAS (UEMOA/WAMZ), IGAD, SADC  (SACU), AMU/ UMA.</a:t>
            </a:r>
            <a:endParaRPr lang="pt-PT" sz="1400" b="1" dirty="0" smtClean="0">
              <a:solidFill>
                <a:srgbClr val="000099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pt-PT" sz="2800" b="1" dirty="0" smtClean="0">
                <a:solidFill>
                  <a:srgbClr val="000099"/>
                </a:solidFill>
              </a:rPr>
              <a:t>Tripartite FTA signed by COMESA, ESA and SADC: 26 countries representing half of the continent with a population of more 580 millions and a combined GDP of 700 Billions USD.</a:t>
            </a:r>
            <a:endParaRPr lang="pt-PT" sz="1400" b="1" dirty="0" smtClean="0">
              <a:solidFill>
                <a:srgbClr val="000099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pt-PT" sz="2800" b="1" dirty="0" smtClean="0">
                <a:solidFill>
                  <a:srgbClr val="000099"/>
                </a:solidFill>
              </a:rPr>
              <a:t>Emerging economies: 7 out of 10 world´s fastest growing economies are in Africa, the prospects of discoveries of extensive mineral resources all over the continent.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pt-PT" sz="2800" b="1" dirty="0" smtClean="0">
                <a:solidFill>
                  <a:srgbClr val="000099"/>
                </a:solidFill>
              </a:rPr>
              <a:t>Need for a new development model and shift towards Market Integration, regional infrastructure and fast tract industrial development.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1674</TotalTime>
  <Words>1185</Words>
  <Application>Microsoft Office PowerPoint</Application>
  <PresentationFormat>Custom</PresentationFormat>
  <Paragraphs>127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Custom Design</vt:lpstr>
      <vt:lpstr>1_Custom Design</vt:lpstr>
      <vt:lpstr>Tema do Office</vt:lpstr>
      <vt:lpstr>Slide 1</vt:lpstr>
      <vt:lpstr>Presentation Outline</vt:lpstr>
      <vt:lpstr>Introduction:  Key facts on RI in Africa and SADC </vt:lpstr>
      <vt:lpstr>The African RI Roadmap</vt:lpstr>
      <vt:lpstr>Slide 5</vt:lpstr>
      <vt:lpstr>SADC -RI Roadmap</vt:lpstr>
      <vt:lpstr>SADC Legal instruments</vt:lpstr>
      <vt:lpstr>Key facts: Historical legacy</vt:lpstr>
      <vt:lpstr>Key facts: Positive aspects</vt:lpstr>
      <vt:lpstr>Current Challenges</vt:lpstr>
      <vt:lpstr>Weak and ambitious RI agenda</vt:lpstr>
      <vt:lpstr>SADC low inclusiveness</vt:lpstr>
      <vt:lpstr>External challenges</vt:lpstr>
      <vt:lpstr>Why should academics get involved ?</vt:lpstr>
      <vt:lpstr>The growing importance of RI</vt:lpstr>
      <vt:lpstr>The role of academic institutions </vt:lpstr>
      <vt:lpstr>Opportunity to link knowledge and Policy</vt:lpstr>
      <vt:lpstr>Conclusion</vt:lpstr>
      <vt:lpstr>References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Monica</dc:creator>
  <cp:lastModifiedBy>Guilherme</cp:lastModifiedBy>
  <cp:revision>169</cp:revision>
  <dcterms:created xsi:type="dcterms:W3CDTF">2012-05-01T16:16:34Z</dcterms:created>
  <dcterms:modified xsi:type="dcterms:W3CDTF">2012-11-23T07:01:33Z</dcterms:modified>
</cp:coreProperties>
</file>